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56" r:id="rId3"/>
    <p:sldId id="258" r:id="rId4"/>
    <p:sldId id="259" r:id="rId5"/>
    <p:sldId id="267" r:id="rId6"/>
    <p:sldId id="260" r:id="rId7"/>
    <p:sldId id="261" r:id="rId8"/>
    <p:sldId id="266" r:id="rId9"/>
    <p:sldId id="262" r:id="rId10"/>
    <p:sldId id="268" r:id="rId11"/>
    <p:sldId id="269" r:id="rId12"/>
    <p:sldId id="270" r:id="rId13"/>
    <p:sldId id="271" r:id="rId14"/>
    <p:sldId id="263" r:id="rId15"/>
    <p:sldId id="264" r:id="rId16"/>
    <p:sldId id="265" r:id="rId17"/>
    <p:sldId id="272" r:id="rId18"/>
    <p:sldId id="273" r:id="rId19"/>
    <p:sldId id="274" r:id="rId20"/>
    <p:sldId id="275" r:id="rId21"/>
    <p:sldId id="27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0023" autoAdjust="0"/>
    <p:restoredTop sz="78107" autoAdjust="0"/>
  </p:normalViewPr>
  <p:slideViewPr>
    <p:cSldViewPr snapToGrid="0">
      <p:cViewPr varScale="1">
        <p:scale>
          <a:sx n="88" d="100"/>
          <a:sy n="88" d="100"/>
        </p:scale>
        <p:origin x="708" y="90"/>
      </p:cViewPr>
      <p:guideLst/>
    </p:cSldViewPr>
  </p:slideViewPr>
  <p:notesTextViewPr>
    <p:cViewPr>
      <p:scale>
        <a:sx n="1" d="1"/>
        <a:sy n="1" d="1"/>
      </p:scale>
      <p:origin x="0" y="-1374"/>
    </p:cViewPr>
  </p:notesTextViewPr>
  <p:notesViewPr>
    <p:cSldViewPr snapToGrid="0">
      <p:cViewPr varScale="1">
        <p:scale>
          <a:sx n="86" d="100"/>
          <a:sy n="86" d="100"/>
        </p:scale>
        <p:origin x="222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5E3F4B-130F-4878-B916-5FC6FA6B99A7}" type="datetimeFigureOut">
              <a:rPr lang="en-US" smtClean="0"/>
              <a:t>1/14/2026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46446-D926-4044-B16D-8C6A48D3EFED}" type="slidenum">
              <a:rPr lang="en-US" smtClean="0"/>
              <a:t>‹#›</a:t>
            </a:fld>
            <a:endParaRPr lang="en-US"/>
          </a:p>
        </p:txBody>
      </p:sp>
    </p:spTree>
    <p:extLst>
      <p:ext uri="{BB962C8B-B14F-4D97-AF65-F5344CB8AC3E}">
        <p14:creationId xmlns:p14="http://schemas.microsoft.com/office/powerpoint/2010/main" val="972093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asa.gov/connect/ebooks/beyond_earth_detail.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46446-D926-4044-B16D-8C6A48D3EFED}" type="slidenum">
              <a:rPr lang="en-US" smtClean="0"/>
              <a:t>1</a:t>
            </a:fld>
            <a:endParaRPr lang="en-US"/>
          </a:p>
        </p:txBody>
      </p:sp>
    </p:spTree>
    <p:extLst>
      <p:ext uri="{BB962C8B-B14F-4D97-AF65-F5344CB8AC3E}">
        <p14:creationId xmlns:p14="http://schemas.microsoft.com/office/powerpoint/2010/main" val="388373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Artemis II’s return to the Moon mission will be a item of great interest this year, no doubt.  But getting back to lunar space is a stepping stone to the next challenge in Solar System exploration, having astronauts get to Mars!</a:t>
            </a:r>
          </a:p>
          <a:p>
            <a:pPr>
              <a:spcBef>
                <a:spcPts val="600"/>
              </a:spcBef>
            </a:pPr>
            <a:r>
              <a:rPr lang="en-US" dirty="0"/>
              <a:t>2026 has a number of important Mars-related anniversaries that have occurred X number of years ago, where “X” is evenly-divisible by 5.  Such “round-number” anniversaries seem to attract media attention, making our job of engaging a public audience a lot easier!</a:t>
            </a:r>
          </a:p>
        </p:txBody>
      </p:sp>
      <p:sp>
        <p:nvSpPr>
          <p:cNvPr id="4" name="Slide Number Placeholder 3"/>
          <p:cNvSpPr>
            <a:spLocks noGrp="1"/>
          </p:cNvSpPr>
          <p:nvPr>
            <p:ph type="sldNum" sz="quarter" idx="5"/>
          </p:nvPr>
        </p:nvSpPr>
        <p:spPr/>
        <p:txBody>
          <a:bodyPr/>
          <a:lstStyle/>
          <a:p>
            <a:fld id="{8CF46446-D926-4044-B16D-8C6A48D3EFED}" type="slidenum">
              <a:rPr lang="en-US" smtClean="0"/>
              <a:t>2</a:t>
            </a:fld>
            <a:endParaRPr lang="en-US"/>
          </a:p>
        </p:txBody>
      </p:sp>
    </p:spTree>
    <p:extLst>
      <p:ext uri="{BB962C8B-B14F-4D97-AF65-F5344CB8AC3E}">
        <p14:creationId xmlns:p14="http://schemas.microsoft.com/office/powerpoint/2010/main" val="20726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General References</a:t>
            </a:r>
            <a:endParaRPr lang="en-US" dirty="0"/>
          </a:p>
          <a:p>
            <a:pPr>
              <a:spcBef>
                <a:spcPts val="600"/>
              </a:spcBef>
            </a:pPr>
            <a:r>
              <a:rPr lang="en-US" dirty="0"/>
              <a:t>Mars is Hard Spreadsheet: https://www.airandspacethisweek.com/assets/pdfs/Mars%20is%20Hard%20Mission%20Spreadsheet%20Final%202025.xls</a:t>
            </a:r>
          </a:p>
          <a:p>
            <a:pPr>
              <a:spcBef>
                <a:spcPts val="600"/>
              </a:spcBef>
            </a:pPr>
            <a:r>
              <a:rPr lang="en-US" sz="1200" b="0" i="0" kern="1200" dirty="0">
                <a:solidFill>
                  <a:schemeClr val="tx1"/>
                </a:solidFill>
                <a:effectLst/>
                <a:latin typeface="+mn-lt"/>
                <a:ea typeface="+mn-ea"/>
                <a:cs typeface="+mn-cs"/>
              </a:rPr>
              <a:t>Siddiqi, Asif, Beyond Earth: A Chronicle of Deep Space Exploration 1958-2016: </a:t>
            </a:r>
            <a:r>
              <a:rPr lang="en-US" sz="1200" b="0" i="0" kern="1200" dirty="0">
                <a:solidFill>
                  <a:schemeClr val="tx1"/>
                </a:solidFill>
                <a:effectLst/>
                <a:latin typeface="+mn-lt"/>
                <a:ea typeface="+mn-ea"/>
                <a:cs typeface="+mn-cs"/>
                <a:hlinkClick r:id="rId3"/>
              </a:rPr>
              <a:t>https://www.nasa.gov/connect/ebooks/beyond_earth_detail.html</a:t>
            </a:r>
            <a:r>
              <a:rPr lang="en-US" sz="1200" b="0" i="0" kern="1200" dirty="0">
                <a:solidFill>
                  <a:schemeClr val="tx1"/>
                </a:solidFill>
                <a:effectLst/>
                <a:latin typeface="+mn-lt"/>
                <a:ea typeface="+mn-ea"/>
                <a:cs typeface="+mn-cs"/>
              </a:rPr>
              <a:t>.</a:t>
            </a:r>
            <a:endParaRPr lang="en-US" dirty="0"/>
          </a:p>
          <a:p>
            <a:pPr>
              <a:spcBef>
                <a:spcPts val="600"/>
              </a:spcBef>
            </a:pPr>
            <a:r>
              <a:rPr lang="en-US" dirty="0"/>
              <a:t>The Planetary Society’s Every Mission to Mars:  https://www.planetary.org/space-missions/every-mars-mission</a:t>
            </a:r>
          </a:p>
          <a:p>
            <a:pPr>
              <a:spcBef>
                <a:spcPts val="600"/>
              </a:spcBef>
            </a:pPr>
            <a:r>
              <a:rPr lang="en-US" dirty="0"/>
              <a:t>EBSCO Mars Landers: https://www.ebsco.com/research-starters/astronomy-and-astrophysics/surface-experiments-mars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3</a:t>
            </a:fld>
            <a:endParaRPr lang="en-US"/>
          </a:p>
        </p:txBody>
      </p:sp>
    </p:spTree>
    <p:extLst>
      <p:ext uri="{BB962C8B-B14F-4D97-AF65-F5344CB8AC3E}">
        <p14:creationId xmlns:p14="http://schemas.microsoft.com/office/powerpoint/2010/main" val="1789105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Talking Points</a:t>
            </a:r>
            <a:endParaRPr lang="en-US" dirty="0"/>
          </a:p>
          <a:p>
            <a:pPr marL="0" marR="0" lvl="0" indent="0" algn="l" defTabSz="914400" rtl="0" eaLnBrk="1" fontAlgn="auto" latinLnBrk="0" hangingPunct="1">
              <a:lnSpc>
                <a:spcPct val="100000"/>
              </a:lnSpc>
              <a:spcBef>
                <a:spcPts val="600"/>
              </a:spcBef>
              <a:buClrTx/>
              <a:buSzTx/>
              <a:buFontTx/>
              <a:buNone/>
              <a:tabLst/>
              <a:defRPr/>
            </a:pPr>
            <a:r>
              <a:rPr lang="en-US" i="1" dirty="0"/>
              <a:t>New Horizons </a:t>
            </a:r>
            <a:r>
              <a:rPr lang="en-US" dirty="0"/>
              <a:t>was not on a Mars mission of course, but it would fly by Pluto on </a:t>
            </a:r>
            <a:r>
              <a:rPr lang="en-US" b="1" dirty="0"/>
              <a:t>July 14, 2015</a:t>
            </a:r>
            <a:r>
              <a:rPr lang="en-US" dirty="0"/>
              <a:t>, giving us </a:t>
            </a:r>
            <a:r>
              <a:rPr lang="en-US" b="1" dirty="0"/>
              <a:t>our first good look</a:t>
            </a:r>
            <a:r>
              <a:rPr lang="en-US" dirty="0"/>
              <a:t> at this new (dwarf) planet, fifty years </a:t>
            </a:r>
            <a:r>
              <a:rPr lang="en-US" b="1" dirty="0"/>
              <a:t>TO THE DAY</a:t>
            </a:r>
            <a:r>
              <a:rPr lang="en-US" dirty="0"/>
              <a:t> after </a:t>
            </a:r>
            <a:r>
              <a:rPr lang="en-US" i="1" dirty="0"/>
              <a:t>Mariner 4</a:t>
            </a:r>
            <a:r>
              <a:rPr lang="en-US" dirty="0"/>
              <a:t> gave us our </a:t>
            </a:r>
            <a:r>
              <a:rPr lang="en-US" b="1" dirty="0"/>
              <a:t>first good look </a:t>
            </a:r>
            <a:r>
              <a:rPr lang="en-US" dirty="0"/>
              <a:t>at Mars!  </a:t>
            </a:r>
          </a:p>
          <a:p>
            <a:pPr marL="0" marR="0" lvl="0" indent="0" algn="l" defTabSz="914400" rtl="0" eaLnBrk="1" fontAlgn="auto" latinLnBrk="0" hangingPunct="1">
              <a:lnSpc>
                <a:spcPct val="100000"/>
              </a:lnSpc>
              <a:spcBef>
                <a:spcPts val="600"/>
              </a:spcBef>
              <a:buClrTx/>
              <a:buSzTx/>
              <a:buFontTx/>
              <a:buNone/>
              <a:tabLst/>
              <a:defRPr/>
            </a:pPr>
            <a:r>
              <a:rPr lang="en-US" i="1" dirty="0"/>
              <a:t>Queen</a:t>
            </a:r>
            <a:r>
              <a:rPr lang="en-US" dirty="0"/>
              <a:t> guitarist Brian May, an Astronomy Ph.D. and member of the </a:t>
            </a:r>
            <a:r>
              <a:rPr lang="en-US" i="1" dirty="0"/>
              <a:t>New Horizons </a:t>
            </a:r>
            <a:r>
              <a:rPr lang="en-US" dirty="0"/>
              <a:t>team, wrote an original piece of music to honor the fly-by: https://www.guitarworld.com/news/listen-to-new-horizons-from-queen-guitarist-brian-may</a:t>
            </a:r>
          </a:p>
          <a:p>
            <a:pPr marL="0" marR="0" lvl="0" indent="0" algn="l" defTabSz="914400" rtl="0" eaLnBrk="1" fontAlgn="auto" latinLnBrk="0" hangingPunct="1">
              <a:lnSpc>
                <a:spcPct val="100000"/>
              </a:lnSpc>
              <a:spcBef>
                <a:spcPts val="600"/>
              </a:spcBef>
              <a:buClrTx/>
              <a:buSzTx/>
              <a:buFontTx/>
              <a:buNone/>
              <a:tabLst/>
              <a:defRPr/>
            </a:pPr>
            <a:r>
              <a:rPr lang="en-US" i="1" dirty="0"/>
              <a:t>New Horizons </a:t>
            </a:r>
            <a:r>
              <a:rPr lang="en-US" dirty="0"/>
              <a:t>also flew by another KBO, </a:t>
            </a:r>
            <a:r>
              <a:rPr lang="en-US" dirty="0" err="1"/>
              <a:t>Arrokoth</a:t>
            </a:r>
            <a:r>
              <a:rPr lang="en-US" dirty="0"/>
              <a:t>: https://astronomynow.com/2025/02/27/sights-on-a-new-flyby-for-new-horizons.  It may fly by others.</a:t>
            </a:r>
          </a:p>
          <a:p>
            <a:pPr>
              <a:spcBef>
                <a:spcPts val="1200"/>
              </a:spcBef>
            </a:pPr>
            <a:r>
              <a:rPr lang="en-US" b="1" dirty="0"/>
              <a:t>References</a:t>
            </a:r>
            <a:endParaRPr lang="en-US" dirty="0"/>
          </a:p>
          <a:p>
            <a:pPr>
              <a:spcBef>
                <a:spcPts val="600"/>
              </a:spcBef>
            </a:pPr>
            <a:r>
              <a:rPr lang="en-US" dirty="0" err="1"/>
              <a:t>Science@NASA</a:t>
            </a:r>
            <a:r>
              <a:rPr lang="en-US" dirty="0"/>
              <a:t>: https://science.nasa.gov/mission/new-horizons </a:t>
            </a:r>
          </a:p>
          <a:p>
            <a:pPr>
              <a:spcBef>
                <a:spcPts val="600"/>
              </a:spcBef>
            </a:pPr>
            <a:r>
              <a:rPr lang="en-US" dirty="0"/>
              <a:t>Mission website: https://pluto.jhuapl.edu/Mission/The-New-Horizons-Mission.php </a:t>
            </a:r>
          </a:p>
          <a:p>
            <a:pPr>
              <a:spcBef>
                <a:spcPts val="600"/>
              </a:spcBef>
            </a:pPr>
            <a:r>
              <a:rPr lang="en-US" i="1" dirty="0"/>
              <a:t>Smithsonian Magazine</a:t>
            </a:r>
            <a:r>
              <a:rPr lang="en-US" dirty="0"/>
              <a:t>: https://www.smithsonianmag.com/innovation/alan-stern-ingenuity-awards-pluto-180957236 </a:t>
            </a:r>
          </a:p>
          <a:p>
            <a:pPr>
              <a:spcBef>
                <a:spcPts val="600"/>
              </a:spcBef>
            </a:pPr>
            <a:r>
              <a:rPr lang="en-US" dirty="0"/>
              <a:t>The Planetary Society 10 Year After Flyby: https://www.planetary.org/articles/ten-years-after-pluto-new-horizons-faces-a-new-threat</a:t>
            </a:r>
          </a:p>
        </p:txBody>
      </p:sp>
      <p:sp>
        <p:nvSpPr>
          <p:cNvPr id="4" name="Slide Number Placeholder 3"/>
          <p:cNvSpPr>
            <a:spLocks noGrp="1"/>
          </p:cNvSpPr>
          <p:nvPr>
            <p:ph type="sldNum" sz="quarter" idx="5"/>
          </p:nvPr>
        </p:nvSpPr>
        <p:spPr/>
        <p:txBody>
          <a:bodyPr/>
          <a:lstStyle/>
          <a:p>
            <a:fld id="{8CF46446-D926-4044-B16D-8C6A48D3EFED}" type="slidenum">
              <a:rPr lang="en-US" smtClean="0"/>
              <a:t>4</a:t>
            </a:fld>
            <a:endParaRPr lang="en-US"/>
          </a:p>
        </p:txBody>
      </p:sp>
    </p:spTree>
    <p:extLst>
      <p:ext uri="{BB962C8B-B14F-4D97-AF65-F5344CB8AC3E}">
        <p14:creationId xmlns:p14="http://schemas.microsoft.com/office/powerpoint/2010/main" val="1857716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Extensive exploration of delta deposits of a river that once flowed into Jezero Crater.</a:t>
            </a:r>
          </a:p>
          <a:p>
            <a:pPr>
              <a:spcBef>
                <a:spcPts val="600"/>
              </a:spcBef>
            </a:pPr>
            <a:r>
              <a:rPr lang="en-US" dirty="0"/>
              <a:t>Discovered potential biosignatures: chemistry consistent with biological activity.</a:t>
            </a:r>
          </a:p>
          <a:p>
            <a:pPr>
              <a:spcBef>
                <a:spcPts val="600"/>
              </a:spcBef>
            </a:pPr>
            <a:r>
              <a:rPr lang="en-US" i="1" dirty="0"/>
              <a:t>Perseverance</a:t>
            </a:r>
            <a:r>
              <a:rPr lang="en-US" dirty="0"/>
              <a:t> explored Neretva Vallis, an ancient river channel.  The rover could operate until 2031!</a:t>
            </a:r>
          </a:p>
          <a:p>
            <a:pPr>
              <a:spcBef>
                <a:spcPts val="1200"/>
              </a:spcBef>
            </a:pPr>
            <a:r>
              <a:rPr lang="en-US" b="1" dirty="0"/>
              <a:t>References</a:t>
            </a:r>
            <a:endParaRPr lang="en-US" dirty="0"/>
          </a:p>
          <a:p>
            <a:pPr>
              <a:spcBef>
                <a:spcPts val="600"/>
              </a:spcBef>
            </a:pPr>
            <a:r>
              <a:rPr lang="en-US" dirty="0"/>
              <a:t>NASA Science: https://science.nasa.gov/mission/mars-2020-perseverance</a:t>
            </a:r>
          </a:p>
          <a:p>
            <a:pPr>
              <a:spcBef>
                <a:spcPts val="600"/>
              </a:spcBef>
            </a:pPr>
            <a:r>
              <a:rPr lang="en-US" dirty="0"/>
              <a:t>NASA Science Five-Year Report: https://science.nasa.gov/mars/the-mars-report/2025-september-special-edition</a:t>
            </a:r>
          </a:p>
          <a:p>
            <a:pPr>
              <a:spcBef>
                <a:spcPts val="600"/>
              </a:spcBef>
            </a:pPr>
            <a:r>
              <a:rPr lang="en-US" dirty="0"/>
              <a:t>Potential biosignatures discovered: https://www.nasa.gov/news-release/nasa-says-mars-rover-discovered-potential-biosignature-last-year</a:t>
            </a:r>
          </a:p>
        </p:txBody>
      </p:sp>
      <p:sp>
        <p:nvSpPr>
          <p:cNvPr id="4" name="Slide Number Placeholder 3"/>
          <p:cNvSpPr>
            <a:spLocks noGrp="1"/>
          </p:cNvSpPr>
          <p:nvPr>
            <p:ph type="sldNum" sz="quarter" idx="5"/>
          </p:nvPr>
        </p:nvSpPr>
        <p:spPr/>
        <p:txBody>
          <a:bodyPr/>
          <a:lstStyle/>
          <a:p>
            <a:fld id="{8CF46446-D926-4044-B16D-8C6A48D3EFED}" type="slidenum">
              <a:rPr lang="en-US" smtClean="0"/>
              <a:t>5</a:t>
            </a:fld>
            <a:endParaRPr lang="en-US"/>
          </a:p>
        </p:txBody>
      </p:sp>
    </p:spTree>
    <p:extLst>
      <p:ext uri="{BB962C8B-B14F-4D97-AF65-F5344CB8AC3E}">
        <p14:creationId xmlns:p14="http://schemas.microsoft.com/office/powerpoint/2010/main" val="1001865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HiRISE camera has acquired more than 100,000 images of the </a:t>
            </a:r>
            <a:r>
              <a:rPr lang="en-US" dirty="0" err="1"/>
              <a:t>martian</a:t>
            </a:r>
            <a:r>
              <a:rPr lang="en-US" dirty="0"/>
              <a:t> surface, including some targets selected by the public.</a:t>
            </a:r>
          </a:p>
          <a:p>
            <a:pPr>
              <a:spcBef>
                <a:spcPts val="1200"/>
              </a:spcBef>
            </a:pPr>
            <a:r>
              <a:rPr lang="en-US" b="1" dirty="0"/>
              <a:t>References</a:t>
            </a:r>
            <a:endParaRPr lang="en-US" dirty="0"/>
          </a:p>
          <a:p>
            <a:pPr>
              <a:spcBef>
                <a:spcPts val="600"/>
              </a:spcBef>
            </a:pPr>
            <a:r>
              <a:rPr lang="en-US" dirty="0"/>
              <a:t>NASA Science: https://science.nasa.gov/mission/mars-reconnaissance-orbiter</a:t>
            </a:r>
          </a:p>
          <a:p>
            <a:pPr>
              <a:spcBef>
                <a:spcPts val="600"/>
              </a:spcBef>
            </a:pPr>
            <a:r>
              <a:rPr lang="en-US" dirty="0"/>
              <a:t>JPL: https://www.jpl.nasa.gov/missions/mars-reconnaissance-orbiter-mro</a:t>
            </a:r>
          </a:p>
          <a:p>
            <a:pPr>
              <a:spcBef>
                <a:spcPts val="600"/>
              </a:spcBef>
            </a:pPr>
            <a:r>
              <a:rPr lang="en-US" dirty="0"/>
              <a:t>Fact Sheet: https://d2pn8kiwq2w21t.cloudfront.net/documents/MRO_bkLN36d.pdf</a:t>
            </a:r>
          </a:p>
          <a:p>
            <a:pPr>
              <a:spcBef>
                <a:spcPts val="600"/>
              </a:spcBef>
            </a:pPr>
            <a:r>
              <a:rPr lang="en-US" dirty="0"/>
              <a:t>HiRISE: https://hirise.lpl.arizona.edu</a:t>
            </a:r>
          </a:p>
        </p:txBody>
      </p:sp>
      <p:sp>
        <p:nvSpPr>
          <p:cNvPr id="4" name="Slide Number Placeholder 3"/>
          <p:cNvSpPr>
            <a:spLocks noGrp="1"/>
          </p:cNvSpPr>
          <p:nvPr>
            <p:ph type="sldNum" sz="quarter" idx="5"/>
          </p:nvPr>
        </p:nvSpPr>
        <p:spPr/>
        <p:txBody>
          <a:bodyPr/>
          <a:lstStyle/>
          <a:p>
            <a:fld id="{8CF46446-D926-4044-B16D-8C6A48D3EFED}" type="slidenum">
              <a:rPr lang="en-US" smtClean="0"/>
              <a:t>6</a:t>
            </a:fld>
            <a:endParaRPr lang="en-US"/>
          </a:p>
        </p:txBody>
      </p:sp>
    </p:spTree>
    <p:extLst>
      <p:ext uri="{BB962C8B-B14F-4D97-AF65-F5344CB8AC3E}">
        <p14:creationId xmlns:p14="http://schemas.microsoft.com/office/powerpoint/2010/main" val="5777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ExoMars was planned as a double two-part mission.  The first part, built by ESA. comprised the </a:t>
            </a:r>
            <a:r>
              <a:rPr lang="en-US" i="1" dirty="0"/>
              <a:t>Trace Gas Orbiter</a:t>
            </a:r>
            <a:r>
              <a:rPr lang="en-US" dirty="0"/>
              <a:t> and the </a:t>
            </a:r>
            <a:r>
              <a:rPr lang="en-US" i="1" dirty="0"/>
              <a:t>Schiaparelli</a:t>
            </a:r>
            <a:r>
              <a:rPr lang="en-US" dirty="0"/>
              <a:t> lander.  The TGO was fully successful and is still in operation, including service as a communications relay.  Schiaparelli crashed on landing.</a:t>
            </a:r>
          </a:p>
          <a:p>
            <a:pPr>
              <a:spcBef>
                <a:spcPts val="600"/>
              </a:spcBef>
            </a:pPr>
            <a:r>
              <a:rPr lang="en-US" dirty="0"/>
              <a:t>The second part of the ExoMars mission was ESA’s </a:t>
            </a:r>
            <a:r>
              <a:rPr lang="en-US" i="1" dirty="0"/>
              <a:t>Rosalind Franklin </a:t>
            </a:r>
            <a:r>
              <a:rPr lang="en-US" dirty="0"/>
              <a:t>rover, to be landed on Mars by the Russian </a:t>
            </a:r>
            <a:r>
              <a:rPr lang="en-US" i="1" dirty="0" err="1"/>
              <a:t>Kazachok</a:t>
            </a:r>
            <a:r>
              <a:rPr lang="en-US" dirty="0"/>
              <a:t> lander.  ESA suspended its collaboration with Russia due to its invasion of Ukraine.  The </a:t>
            </a:r>
            <a:r>
              <a:rPr lang="en-US" i="1" dirty="0"/>
              <a:t>Rosalind Franklin </a:t>
            </a:r>
            <a:r>
              <a:rPr lang="en-US" dirty="0"/>
              <a:t>is in storage awaiting a new ESA lander to be launched by NASA in the near future.</a:t>
            </a:r>
          </a:p>
          <a:p>
            <a:pPr>
              <a:spcBef>
                <a:spcPts val="1200"/>
              </a:spcBef>
            </a:pPr>
            <a:r>
              <a:rPr lang="en-US" b="1" dirty="0"/>
              <a:t>References</a:t>
            </a:r>
            <a:endParaRPr lang="en-US" dirty="0"/>
          </a:p>
          <a:p>
            <a:pPr>
              <a:spcBef>
                <a:spcPts val="600"/>
              </a:spcBef>
            </a:pPr>
            <a:r>
              <a:rPr lang="en-US" dirty="0"/>
              <a:t>ESA: https://www.esa.int/Science_Exploration/Human_and_Robotic_Exploration/Exploration/ExoMars</a:t>
            </a:r>
          </a:p>
          <a:p>
            <a:pPr>
              <a:spcBef>
                <a:spcPts val="600"/>
              </a:spcBef>
            </a:pPr>
            <a:r>
              <a:rPr lang="en-US" i="1" dirty="0"/>
              <a:t>Trace Gas Orbiter</a:t>
            </a:r>
            <a:r>
              <a:rPr lang="en-US" dirty="0"/>
              <a:t>: https://esoc.esa.int/content/exomarstgo </a:t>
            </a:r>
          </a:p>
          <a:p>
            <a:pPr>
              <a:spcBef>
                <a:spcPts val="600"/>
              </a:spcBef>
            </a:pPr>
            <a:r>
              <a:rPr lang="en-US" dirty="0"/>
              <a:t>NASA SMD: https://science.nasa.gov/mission/tgo</a:t>
            </a:r>
          </a:p>
          <a:p>
            <a:pPr>
              <a:spcBef>
                <a:spcPts val="600"/>
              </a:spcBef>
            </a:pPr>
            <a:r>
              <a:rPr lang="en-US" dirty="0"/>
              <a:t>The Planetary Society: https://www.planetary.org/space-missions/exomars-rover</a:t>
            </a:r>
          </a:p>
          <a:p>
            <a:pPr>
              <a:spcBef>
                <a:spcPts val="600"/>
              </a:spcBef>
            </a:pPr>
            <a:r>
              <a:rPr lang="en-US" dirty="0"/>
              <a:t>Wikipedia: https://en.wikipedia.org/wiki/ExoMars  </a:t>
            </a:r>
          </a:p>
        </p:txBody>
      </p:sp>
      <p:sp>
        <p:nvSpPr>
          <p:cNvPr id="4" name="Slide Number Placeholder 3"/>
          <p:cNvSpPr>
            <a:spLocks noGrp="1"/>
          </p:cNvSpPr>
          <p:nvPr>
            <p:ph type="sldNum" sz="quarter" idx="5"/>
          </p:nvPr>
        </p:nvSpPr>
        <p:spPr/>
        <p:txBody>
          <a:bodyPr/>
          <a:lstStyle/>
          <a:p>
            <a:fld id="{8CF46446-D926-4044-B16D-8C6A48D3EFED}" type="slidenum">
              <a:rPr lang="en-US" smtClean="0"/>
              <a:t>7</a:t>
            </a:fld>
            <a:endParaRPr lang="en-US"/>
          </a:p>
        </p:txBody>
      </p:sp>
    </p:spTree>
    <p:extLst>
      <p:ext uri="{BB962C8B-B14F-4D97-AF65-F5344CB8AC3E}">
        <p14:creationId xmlns:p14="http://schemas.microsoft.com/office/powerpoint/2010/main" val="2649427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Oldest Mars mission still in operation.</a:t>
            </a:r>
          </a:p>
          <a:p>
            <a:pPr>
              <a:spcBef>
                <a:spcPts val="600"/>
              </a:spcBef>
            </a:pPr>
            <a:r>
              <a:rPr lang="en-US" dirty="0"/>
              <a:t>Name is a nod to the famous movie, </a:t>
            </a:r>
            <a:r>
              <a:rPr lang="en-US" i="1" dirty="0"/>
              <a:t>2001: A Space Odyssey </a:t>
            </a:r>
            <a:r>
              <a:rPr lang="en-US" dirty="0"/>
              <a:t>since it was launched in 2001</a:t>
            </a:r>
          </a:p>
          <a:p>
            <a:pPr>
              <a:spcBef>
                <a:spcPts val="1200"/>
              </a:spcBef>
            </a:pPr>
            <a:r>
              <a:rPr lang="en-US" b="1" dirty="0"/>
              <a:t>References</a:t>
            </a:r>
            <a:endParaRPr lang="en-US" dirty="0"/>
          </a:p>
          <a:p>
            <a:pPr>
              <a:spcBef>
                <a:spcPts val="600"/>
              </a:spcBef>
            </a:pPr>
            <a:r>
              <a:rPr lang="en-US" dirty="0"/>
              <a:t>NASA SMD: https://science.nasa.gov/mission/odyssey/science</a:t>
            </a:r>
          </a:p>
          <a:p>
            <a:pPr>
              <a:spcBef>
                <a:spcPts val="600"/>
              </a:spcBef>
            </a:pPr>
            <a:r>
              <a:rPr lang="en-US" dirty="0"/>
              <a:t>Mars Odyssey THEMIS: https://themis.asu.edu/factsheet</a:t>
            </a:r>
          </a:p>
        </p:txBody>
      </p:sp>
      <p:sp>
        <p:nvSpPr>
          <p:cNvPr id="4" name="Slide Number Placeholder 3"/>
          <p:cNvSpPr>
            <a:spLocks noGrp="1"/>
          </p:cNvSpPr>
          <p:nvPr>
            <p:ph type="sldNum" sz="quarter" idx="5"/>
          </p:nvPr>
        </p:nvSpPr>
        <p:spPr/>
        <p:txBody>
          <a:bodyPr/>
          <a:lstStyle/>
          <a:p>
            <a:fld id="{8CF46446-D926-4044-B16D-8C6A48D3EFED}" type="slidenum">
              <a:rPr lang="en-US" smtClean="0"/>
              <a:t>8</a:t>
            </a:fld>
            <a:endParaRPr lang="en-US"/>
          </a:p>
        </p:txBody>
      </p:sp>
    </p:spTree>
    <p:extLst>
      <p:ext uri="{BB962C8B-B14F-4D97-AF65-F5344CB8AC3E}">
        <p14:creationId xmlns:p14="http://schemas.microsoft.com/office/powerpoint/2010/main" val="83019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i="1" dirty="0"/>
              <a:t>Mariner 9</a:t>
            </a:r>
            <a:r>
              <a:rPr lang="en-US" dirty="0"/>
              <a:t> was the first spacecraft placed in orbit around another planet (on November 13, 1971).</a:t>
            </a:r>
          </a:p>
          <a:p>
            <a:pPr>
              <a:spcBef>
                <a:spcPts val="600"/>
              </a:spcBef>
            </a:pPr>
            <a:r>
              <a:rPr lang="en-US" i="1" dirty="0"/>
              <a:t>Mariner 9</a:t>
            </a:r>
            <a:r>
              <a:rPr lang="en-US" dirty="0"/>
              <a:t>’s data dispelled misperceptions from previous missions – Mars was </a:t>
            </a:r>
            <a:r>
              <a:rPr lang="en-US" b="1" i="1" dirty="0"/>
              <a:t>much</a:t>
            </a:r>
            <a:r>
              <a:rPr lang="en-US" dirty="0"/>
              <a:t> more geologically interesting than previously thought.  But still no canals!</a:t>
            </a:r>
          </a:p>
          <a:p>
            <a:pPr>
              <a:spcBef>
                <a:spcPts val="600"/>
              </a:spcBef>
            </a:pPr>
            <a:r>
              <a:rPr lang="en-US" dirty="0"/>
              <a:t>Valles </a:t>
            </a:r>
            <a:r>
              <a:rPr lang="en-US" dirty="0" err="1"/>
              <a:t>Marineris</a:t>
            </a:r>
            <a:r>
              <a:rPr lang="en-US" dirty="0"/>
              <a:t>, the largest canyon system known in the Solar System, was named for </a:t>
            </a:r>
            <a:r>
              <a:rPr lang="en-US" i="1" dirty="0"/>
              <a:t>Mariner 9</a:t>
            </a:r>
            <a:r>
              <a:rPr lang="en-US" dirty="0"/>
              <a:t>.</a:t>
            </a:r>
          </a:p>
          <a:p>
            <a:pPr>
              <a:spcBef>
                <a:spcPts val="1200"/>
              </a:spcBef>
            </a:pPr>
            <a:r>
              <a:rPr lang="en-US" b="1" dirty="0"/>
              <a:t>References</a:t>
            </a:r>
            <a:endParaRPr lang="en-US" dirty="0"/>
          </a:p>
          <a:p>
            <a:pPr>
              <a:spcBef>
                <a:spcPts val="600"/>
              </a:spcBef>
            </a:pPr>
            <a:r>
              <a:rPr lang="en-US" dirty="0"/>
              <a:t>NASA Science: https://science.nasa.gov/mission/mariner-9</a:t>
            </a:r>
          </a:p>
          <a:p>
            <a:pPr>
              <a:spcBef>
                <a:spcPts val="600"/>
              </a:spcBef>
            </a:pPr>
            <a:r>
              <a:rPr lang="en-US" dirty="0"/>
              <a:t>JPL: https://www.jpl.nasa.gov/missions/mariner-9-mariner-I</a:t>
            </a:r>
          </a:p>
          <a:p>
            <a:pPr>
              <a:spcBef>
                <a:spcPts val="600"/>
              </a:spcBef>
            </a:pPr>
            <a:r>
              <a:rPr lang="en-US" dirty="0"/>
              <a:t>EBSCO: https://www.ebsco.com/research-starters/visual-arts/mariner-9-first-spacecraft-orbit-another-planet</a:t>
            </a:r>
          </a:p>
          <a:p>
            <a:pPr>
              <a:spcBef>
                <a:spcPts val="600"/>
              </a:spcBef>
            </a:pPr>
            <a:r>
              <a:rPr lang="en-US" dirty="0"/>
              <a:t>Wikipedia: https://en.wikipedia.org/wiki/Mariner_9 </a:t>
            </a:r>
          </a:p>
          <a:p>
            <a:endParaRPr lang="en-US" dirty="0"/>
          </a:p>
          <a:p>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9</a:t>
            </a:fld>
            <a:endParaRPr lang="en-US"/>
          </a:p>
        </p:txBody>
      </p:sp>
    </p:spTree>
    <p:extLst>
      <p:ext uri="{BB962C8B-B14F-4D97-AF65-F5344CB8AC3E}">
        <p14:creationId xmlns:p14="http://schemas.microsoft.com/office/powerpoint/2010/main" val="2949585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A signal from the </a:t>
            </a:r>
            <a:r>
              <a:rPr lang="en-US" i="1" dirty="0"/>
              <a:t>Viking 1</a:t>
            </a:r>
            <a:r>
              <a:rPr lang="en-US" dirty="0"/>
              <a:t> spacecraft triggered a replica of the Viking Sample Arm to cut the ribbon dedicating NASM in 1976.  President Ford and Apollo 11 astronaut Michael Collins, then NASM Director, and other dignitaries attending.</a:t>
            </a:r>
          </a:p>
          <a:p>
            <a:pPr>
              <a:spcBef>
                <a:spcPts val="1200"/>
              </a:spcBef>
            </a:pPr>
            <a:r>
              <a:rPr lang="en-US" b="1" dirty="0"/>
              <a:t>References</a:t>
            </a:r>
            <a:endParaRPr lang="en-US" dirty="0"/>
          </a:p>
          <a:p>
            <a:pPr>
              <a:spcBef>
                <a:spcPts val="600"/>
              </a:spcBef>
            </a:pPr>
            <a:r>
              <a:rPr lang="en-US" dirty="0"/>
              <a:t>https://siarchives.si.edu/collections/siris_arc_396616</a:t>
            </a:r>
          </a:p>
          <a:p>
            <a:pPr>
              <a:spcBef>
                <a:spcPts val="600"/>
              </a:spcBef>
            </a:pPr>
            <a:r>
              <a:rPr lang="en-US" dirty="0"/>
              <a:t>https://airandspace.si.edu/multimedia-gallery/opening1976jpg</a:t>
            </a:r>
          </a:p>
          <a:p>
            <a:pPr>
              <a:spcBef>
                <a:spcPts val="600"/>
              </a:spcBef>
            </a:pPr>
            <a:r>
              <a:rPr lang="en-US" dirty="0"/>
              <a:t>https://commons.wikimedia.org/wiki/File:Ribbon_Cutting_Ceremony_at_the_Dedication_of_the_National_Air_and_Space_Museum_of_the_Smithsonian_-_NARA_-_6829642.jpg</a:t>
            </a:r>
          </a:p>
        </p:txBody>
      </p:sp>
      <p:sp>
        <p:nvSpPr>
          <p:cNvPr id="4" name="Slide Number Placeholder 3"/>
          <p:cNvSpPr>
            <a:spLocks noGrp="1"/>
          </p:cNvSpPr>
          <p:nvPr>
            <p:ph type="sldNum" sz="quarter" idx="5"/>
          </p:nvPr>
        </p:nvSpPr>
        <p:spPr/>
        <p:txBody>
          <a:bodyPr/>
          <a:lstStyle/>
          <a:p>
            <a:fld id="{8CF46446-D926-4044-B16D-8C6A48D3EFED}" type="slidenum">
              <a:rPr lang="en-US" smtClean="0"/>
              <a:t>10</a:t>
            </a:fld>
            <a:endParaRPr lang="en-US"/>
          </a:p>
        </p:txBody>
      </p:sp>
    </p:spTree>
    <p:extLst>
      <p:ext uri="{BB962C8B-B14F-4D97-AF65-F5344CB8AC3E}">
        <p14:creationId xmlns:p14="http://schemas.microsoft.com/office/powerpoint/2010/main" val="1013748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First successful Mars lander.</a:t>
            </a:r>
          </a:p>
          <a:p>
            <a:pPr>
              <a:spcBef>
                <a:spcPts val="600"/>
              </a:spcBef>
            </a:pPr>
            <a:r>
              <a:rPr lang="en-US" dirty="0"/>
              <a:t>(Almost) landed on USA Bicentennial – delayed for landing site safety determination.</a:t>
            </a:r>
          </a:p>
          <a:p>
            <a:pPr>
              <a:spcBef>
                <a:spcPts val="600"/>
              </a:spcBef>
            </a:pPr>
            <a:r>
              <a:rPr lang="en-US" dirty="0"/>
              <a:t>Three biology experiments; controversial results; likely chemistry, not active biology activity</a:t>
            </a:r>
          </a:p>
          <a:p>
            <a:pPr>
              <a:spcBef>
                <a:spcPts val="1200"/>
              </a:spcBef>
            </a:pPr>
            <a:r>
              <a:rPr lang="en-US" b="1" dirty="0"/>
              <a:t>References</a:t>
            </a:r>
          </a:p>
          <a:p>
            <a:pPr>
              <a:spcBef>
                <a:spcPts val="600"/>
              </a:spcBef>
            </a:pPr>
            <a:r>
              <a:rPr lang="en-US" b="0" dirty="0"/>
              <a:t>NASA Science: https://science.nasa.gov/mission/viking-1</a:t>
            </a:r>
          </a:p>
          <a:p>
            <a:pPr>
              <a:spcBef>
                <a:spcPts val="600"/>
              </a:spcBef>
            </a:pPr>
            <a:r>
              <a:rPr lang="en-US" b="0" dirty="0"/>
              <a:t>EBSCO: https://www.ebsco.com/research-starters/history/viking-spacecraft-send-photographs-earth-mars</a:t>
            </a:r>
          </a:p>
          <a:p>
            <a:pPr>
              <a:spcBef>
                <a:spcPts val="600"/>
              </a:spcBef>
            </a:pPr>
            <a:r>
              <a:rPr lang="en-US" b="0" dirty="0"/>
              <a:t>Biology Experiments Revisited: https://www.sciencedirect.com/science/article/pii/S0019103525000132</a:t>
            </a:r>
          </a:p>
          <a:p>
            <a:endParaRPr lang="en-US" b="1" dirty="0"/>
          </a:p>
        </p:txBody>
      </p:sp>
      <p:sp>
        <p:nvSpPr>
          <p:cNvPr id="4" name="Slide Number Placeholder 3"/>
          <p:cNvSpPr>
            <a:spLocks noGrp="1"/>
          </p:cNvSpPr>
          <p:nvPr>
            <p:ph type="sldNum" sz="quarter" idx="5"/>
          </p:nvPr>
        </p:nvSpPr>
        <p:spPr/>
        <p:txBody>
          <a:bodyPr/>
          <a:lstStyle/>
          <a:p>
            <a:fld id="{8CF46446-D926-4044-B16D-8C6A48D3EFED}" type="slidenum">
              <a:rPr lang="en-US" smtClean="0"/>
              <a:t>11</a:t>
            </a:fld>
            <a:endParaRPr lang="en-US"/>
          </a:p>
        </p:txBody>
      </p:sp>
    </p:spTree>
    <p:extLst>
      <p:ext uri="{BB962C8B-B14F-4D97-AF65-F5344CB8AC3E}">
        <p14:creationId xmlns:p14="http://schemas.microsoft.com/office/powerpoint/2010/main" val="2732701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p>
          <a:p>
            <a:endParaRPr lang="en-US" dirty="0"/>
          </a:p>
          <a:p>
            <a:pPr>
              <a:spcBef>
                <a:spcPts val="600"/>
              </a:spcBef>
            </a:pPr>
            <a:r>
              <a:rPr lang="en-US" dirty="0"/>
              <a:t>Evidence strong enough for “hypothesis,” but not enough for a “theory”</a:t>
            </a:r>
          </a:p>
          <a:p>
            <a:pPr>
              <a:spcBef>
                <a:spcPts val="600"/>
              </a:spcBef>
            </a:pPr>
            <a:r>
              <a:rPr lang="en-US" dirty="0"/>
              <a:t>Huge public reaction to notice; touches on biology, geology, philosophy, and theology.</a:t>
            </a:r>
          </a:p>
          <a:p>
            <a:pPr>
              <a:spcBef>
                <a:spcPts val="600"/>
              </a:spcBef>
            </a:pPr>
            <a:r>
              <a:rPr lang="en-US" dirty="0"/>
              <a:t>Found in </a:t>
            </a:r>
            <a:r>
              <a:rPr lang="en-US" dirty="0" err="1"/>
              <a:t>martian</a:t>
            </a:r>
            <a:r>
              <a:rPr lang="en-US" dirty="0"/>
              <a:t> meteorite ALH84001.  Evidence for Mars origin of this and some other meteorites was strong enough for immediate acceptance; evidence for </a:t>
            </a:r>
            <a:r>
              <a:rPr lang="en-US" dirty="0" err="1"/>
              <a:t>paleolife</a:t>
            </a:r>
            <a:r>
              <a:rPr lang="en-US" dirty="0"/>
              <a:t>, not-so-much.  Good example of scientific method.</a:t>
            </a:r>
          </a:p>
          <a:p>
            <a:pPr>
              <a:spcBef>
                <a:spcPts val="1200"/>
              </a:spcBef>
            </a:pPr>
            <a:r>
              <a:rPr lang="en-US" b="1" dirty="0"/>
              <a:t>References</a:t>
            </a:r>
          </a:p>
          <a:p>
            <a:pPr>
              <a:spcBef>
                <a:spcPts val="600"/>
              </a:spcBef>
            </a:pPr>
            <a:r>
              <a:rPr lang="en-US" dirty="0"/>
              <a:t>Allan </a:t>
            </a:r>
            <a:r>
              <a:rPr lang="en-US" dirty="0" err="1"/>
              <a:t>Treiman</a:t>
            </a:r>
            <a:r>
              <a:rPr lang="en-US" dirty="0"/>
              <a:t>: https://www.lpi.usra.edu/lpi/meteorites/alhnpapers_archive.html</a:t>
            </a:r>
          </a:p>
          <a:p>
            <a:pPr>
              <a:spcBef>
                <a:spcPts val="600"/>
              </a:spcBef>
            </a:pPr>
            <a:r>
              <a:rPr lang="en-US" dirty="0"/>
              <a:t>University of Oregon: https://pages.uoregon.edu/imamura/121/life/alh84001.html</a:t>
            </a:r>
          </a:p>
          <a:p>
            <a:pPr>
              <a:spcBef>
                <a:spcPts val="600"/>
              </a:spcBef>
            </a:pPr>
            <a:r>
              <a:rPr lang="en-US" dirty="0"/>
              <a:t>https://opentools.ai/news/nasas-1996-martian-meteorite-revelation-a-scientific-game-changer</a:t>
            </a:r>
          </a:p>
          <a:p>
            <a:endParaRPr lang="en-US" dirty="0"/>
          </a:p>
          <a:p>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12</a:t>
            </a:fld>
            <a:endParaRPr lang="en-US"/>
          </a:p>
        </p:txBody>
      </p:sp>
    </p:spTree>
    <p:extLst>
      <p:ext uri="{BB962C8B-B14F-4D97-AF65-F5344CB8AC3E}">
        <p14:creationId xmlns:p14="http://schemas.microsoft.com/office/powerpoint/2010/main" val="1833884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Successful orbiter/lander pair; complementary to </a:t>
            </a:r>
            <a:r>
              <a:rPr lang="en-US" i="1" dirty="0"/>
              <a:t>Viking 1</a:t>
            </a:r>
            <a:r>
              <a:rPr lang="en-US" dirty="0"/>
              <a:t>.</a:t>
            </a:r>
          </a:p>
          <a:p>
            <a:pPr>
              <a:spcBef>
                <a:spcPts val="600"/>
              </a:spcBef>
            </a:pPr>
            <a:r>
              <a:rPr lang="en-US" dirty="0"/>
              <a:t>Landing site named Gerald Soffen Memorial Station, after the Viking Project Scientist.</a:t>
            </a:r>
          </a:p>
          <a:p>
            <a:pPr>
              <a:spcBef>
                <a:spcPts val="1200"/>
              </a:spcBef>
            </a:pPr>
            <a:r>
              <a:rPr lang="en-US" b="1" dirty="0"/>
              <a:t>References</a:t>
            </a:r>
            <a:endParaRPr lang="en-US" dirty="0"/>
          </a:p>
          <a:p>
            <a:pPr>
              <a:spcBef>
                <a:spcPts val="600"/>
              </a:spcBef>
            </a:pPr>
            <a:r>
              <a:rPr lang="en-US" dirty="0"/>
              <a:t>JPL: https://www.jpl.nasa.gov/missions/viking-2</a:t>
            </a:r>
          </a:p>
          <a:p>
            <a:pPr>
              <a:spcBef>
                <a:spcPts val="600"/>
              </a:spcBef>
            </a:pPr>
            <a:r>
              <a:rPr lang="en-US" dirty="0"/>
              <a:t>NASA Fact Sheet: https://d2pn8kiwq2w21t.cloudfront.net/documents/viking_YBc3kvY.pdf</a:t>
            </a:r>
          </a:p>
          <a:p>
            <a:pPr>
              <a:spcBef>
                <a:spcPts val="600"/>
              </a:spcBef>
            </a:pPr>
            <a:r>
              <a:rPr lang="en-US" dirty="0"/>
              <a:t>Wikipedia: https://en.wikipedia.org/wiki/Viking_2</a:t>
            </a:r>
          </a:p>
        </p:txBody>
      </p:sp>
      <p:sp>
        <p:nvSpPr>
          <p:cNvPr id="4" name="Slide Number Placeholder 3"/>
          <p:cNvSpPr>
            <a:spLocks noGrp="1"/>
          </p:cNvSpPr>
          <p:nvPr>
            <p:ph type="sldNum" sz="quarter" idx="5"/>
          </p:nvPr>
        </p:nvSpPr>
        <p:spPr/>
        <p:txBody>
          <a:bodyPr/>
          <a:lstStyle/>
          <a:p>
            <a:fld id="{8CF46446-D926-4044-B16D-8C6A48D3EFED}" type="slidenum">
              <a:rPr lang="en-US" smtClean="0"/>
              <a:t>13</a:t>
            </a:fld>
            <a:endParaRPr lang="en-US"/>
          </a:p>
        </p:txBody>
      </p:sp>
    </p:spTree>
    <p:extLst>
      <p:ext uri="{BB962C8B-B14F-4D97-AF65-F5344CB8AC3E}">
        <p14:creationId xmlns:p14="http://schemas.microsoft.com/office/powerpoint/2010/main" val="2242491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b="0" dirty="0"/>
          </a:p>
          <a:p>
            <a:pPr>
              <a:spcBef>
                <a:spcPts val="600"/>
              </a:spcBef>
            </a:pPr>
            <a:r>
              <a:rPr lang="en-US" b="0" i="1" dirty="0"/>
              <a:t>MGS </a:t>
            </a:r>
            <a:r>
              <a:rPr lang="en-US" b="0" dirty="0"/>
              <a:t>provided datasets that would dovetail with those from the </a:t>
            </a:r>
            <a:r>
              <a:rPr lang="en-US" b="0" i="1" dirty="0"/>
              <a:t>Mars Reconnaissance Orbiter</a:t>
            </a:r>
            <a:r>
              <a:rPr lang="en-US" b="0" dirty="0"/>
              <a:t>.</a:t>
            </a:r>
            <a:br>
              <a:rPr lang="en-US" b="0" dirty="0"/>
            </a:br>
            <a:r>
              <a:rPr lang="en-US" b="0" dirty="0"/>
              <a:t>Scouted potential landing sites for the </a:t>
            </a:r>
            <a:r>
              <a:rPr lang="en-US" b="0" i="1" dirty="0"/>
              <a:t>Phoenix</a:t>
            </a:r>
            <a:r>
              <a:rPr lang="en-US" b="0" dirty="0"/>
              <a:t> lander and the </a:t>
            </a:r>
            <a:r>
              <a:rPr lang="en-US" b="0" i="1" dirty="0"/>
              <a:t>Curiosity</a:t>
            </a:r>
            <a:r>
              <a:rPr lang="en-US" b="0" dirty="0"/>
              <a:t> rover.</a:t>
            </a:r>
          </a:p>
          <a:p>
            <a:pPr>
              <a:spcBef>
                <a:spcPts val="600"/>
              </a:spcBef>
            </a:pPr>
            <a:r>
              <a:rPr lang="en-US" b="0" dirty="0"/>
              <a:t>Global weather, geological, magnetic field, and gravitational field measurements.</a:t>
            </a:r>
            <a:endParaRPr lang="en-US" dirty="0"/>
          </a:p>
          <a:p>
            <a:pPr>
              <a:spcBef>
                <a:spcPts val="1200"/>
              </a:spcBef>
            </a:pPr>
            <a:r>
              <a:rPr lang="en-US" b="1" dirty="0"/>
              <a:t>References</a:t>
            </a:r>
            <a:br>
              <a:rPr lang="en-US" dirty="0"/>
            </a:br>
            <a:r>
              <a:rPr lang="en-US" dirty="0"/>
              <a:t>NASA Science: https://science.nasa.gov/mission/mars-global-surveyor</a:t>
            </a:r>
          </a:p>
          <a:p>
            <a:pPr>
              <a:spcBef>
                <a:spcPts val="600"/>
              </a:spcBef>
            </a:pPr>
            <a:r>
              <a:rPr lang="en-US" dirty="0"/>
              <a:t>JPL: https://www.jpl.nasa.gov/missions/mars-global-surveyor</a:t>
            </a:r>
          </a:p>
          <a:p>
            <a:pPr>
              <a:spcBef>
                <a:spcPts val="600"/>
              </a:spcBef>
            </a:pPr>
            <a:r>
              <a:rPr lang="en-US" dirty="0"/>
              <a:t>Wikipedia: https://en.wikipedia.org/wiki/Mars_Global_Surveyor</a:t>
            </a:r>
          </a:p>
          <a:p>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14</a:t>
            </a:fld>
            <a:endParaRPr lang="en-US"/>
          </a:p>
        </p:txBody>
      </p:sp>
    </p:spTree>
    <p:extLst>
      <p:ext uri="{BB962C8B-B14F-4D97-AF65-F5344CB8AC3E}">
        <p14:creationId xmlns:p14="http://schemas.microsoft.com/office/powerpoint/2010/main" val="3480867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Talking Points</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Mariner 9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was the first spacecraft placed in orbit around another planet.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Mariner 9</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 data dispelled misperceptions from previous missions – Mars was much more geologically interesting than previously thought.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Valles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Marineris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the largest canyon known in the Solar System, was named for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Mariner 9</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Abundant evidence of past water flow on the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martian</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surface.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References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NASA Science: https://science.nasa.gov/mission/mariner-9</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JPL: https://www.jpl.nasa.gov/missions/mariner-9-mariner-I</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EBSCO: https://www.ebsco.com/research-starters/visual-arts/mariner-9-first-spacecraft-orbit-another-planet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Wikipedia: https://en.wikipedia.org/wiki/Mariner_9 </a:t>
            </a:r>
          </a:p>
          <a:p>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15</a:t>
            </a:fld>
            <a:endParaRPr lang="en-US"/>
          </a:p>
        </p:txBody>
      </p:sp>
    </p:spTree>
    <p:extLst>
      <p:ext uri="{BB962C8B-B14F-4D97-AF65-F5344CB8AC3E}">
        <p14:creationId xmlns:p14="http://schemas.microsoft.com/office/powerpoint/2010/main" val="3656198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“Curiosity” was sixth-grade student Clara Ma’s winning entry in NASA’s Name-the-Rover contest in 2009. continuing the custom of NASA in naming important spacecraft (</a:t>
            </a:r>
            <a:r>
              <a:rPr lang="en-US" i="1" dirty="0"/>
              <a:t>e.g. Spirit, Opportunity, Perseverance, Ingenuity</a:t>
            </a:r>
            <a:r>
              <a:rPr lang="en-US" dirty="0"/>
              <a:t>, etc.)</a:t>
            </a:r>
          </a:p>
          <a:p>
            <a:pPr>
              <a:spcBef>
                <a:spcPts val="1200"/>
              </a:spcBef>
            </a:pPr>
            <a:r>
              <a:rPr lang="en-US" dirty="0"/>
              <a:t>Site’s proper name is Aeolus Mons, but scientists prefer “Mt. Sharp” to honor famous scientist Robert Sharp.</a:t>
            </a:r>
            <a:br>
              <a:rPr lang="en-US" dirty="0"/>
            </a:br>
            <a:r>
              <a:rPr lang="en-US" b="1" dirty="0"/>
              <a:t>References</a:t>
            </a:r>
            <a:endParaRPr lang="en-US" dirty="0"/>
          </a:p>
          <a:p>
            <a:pPr>
              <a:spcBef>
                <a:spcPts val="600"/>
              </a:spcBef>
            </a:pPr>
            <a:r>
              <a:rPr lang="en-US" dirty="0"/>
              <a:t>NASA Science: https://science.nasa.gov/mission/msl-curiosity</a:t>
            </a:r>
          </a:p>
          <a:p>
            <a:pPr>
              <a:spcBef>
                <a:spcPts val="600"/>
              </a:spcBef>
            </a:pPr>
            <a:r>
              <a:rPr lang="en-US" dirty="0"/>
              <a:t>National Space Society: https://nss.org/wp-content/uploads/Mars-Science-Laboratory-Fact-Sheet.pdf</a:t>
            </a:r>
          </a:p>
          <a:p>
            <a:pPr>
              <a:spcBef>
                <a:spcPts val="600"/>
              </a:spcBef>
            </a:pPr>
            <a:r>
              <a:rPr lang="en-US" dirty="0"/>
              <a:t>Wikipedia: https://en.wikipedia.org/wiki/Mars_Science_Laboratory</a:t>
            </a:r>
          </a:p>
        </p:txBody>
      </p:sp>
      <p:sp>
        <p:nvSpPr>
          <p:cNvPr id="4" name="Slide Number Placeholder 3"/>
          <p:cNvSpPr>
            <a:spLocks noGrp="1"/>
          </p:cNvSpPr>
          <p:nvPr>
            <p:ph type="sldNum" sz="quarter" idx="5"/>
          </p:nvPr>
        </p:nvSpPr>
        <p:spPr/>
        <p:txBody>
          <a:bodyPr/>
          <a:lstStyle/>
          <a:p>
            <a:fld id="{8CF46446-D926-4044-B16D-8C6A48D3EFED}" type="slidenum">
              <a:rPr lang="en-US" smtClean="0"/>
              <a:t>16</a:t>
            </a:fld>
            <a:endParaRPr lang="en-US"/>
          </a:p>
        </p:txBody>
      </p:sp>
    </p:spTree>
    <p:extLst>
      <p:ext uri="{BB962C8B-B14F-4D97-AF65-F5344CB8AC3E}">
        <p14:creationId xmlns:p14="http://schemas.microsoft.com/office/powerpoint/2010/main" val="3235366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endParaRPr lang="en-US" dirty="0"/>
          </a:p>
          <a:p>
            <a:pPr>
              <a:spcBef>
                <a:spcPts val="600"/>
              </a:spcBef>
            </a:pPr>
            <a:r>
              <a:rPr lang="en-US" dirty="0"/>
              <a:t>First spacecraft to land on another planet.  It’s lander crashed, but the orbiter portion did return some data.</a:t>
            </a:r>
          </a:p>
          <a:p>
            <a:pPr>
              <a:spcBef>
                <a:spcPts val="600"/>
              </a:spcBef>
            </a:pPr>
            <a:r>
              <a:rPr lang="en-US" dirty="0"/>
              <a:t>A raging global dust storm inhibited imaging and other data acquisition.</a:t>
            </a:r>
          </a:p>
          <a:p>
            <a:pPr>
              <a:spcBef>
                <a:spcPts val="1200"/>
              </a:spcBef>
            </a:pPr>
            <a:r>
              <a:rPr lang="en-US" b="1" dirty="0"/>
              <a:t>References</a:t>
            </a:r>
            <a:endParaRPr lang="en-US" dirty="0"/>
          </a:p>
          <a:p>
            <a:pPr>
              <a:spcBef>
                <a:spcPts val="600"/>
              </a:spcBef>
            </a:pPr>
            <a:r>
              <a:rPr lang="en-US" dirty="0"/>
              <a:t>Wikipedia: https://en.wikipedia.org/wiki/Mars_2</a:t>
            </a:r>
          </a:p>
          <a:p>
            <a:pPr>
              <a:spcBef>
                <a:spcPts val="600"/>
              </a:spcBef>
            </a:pPr>
            <a:r>
              <a:rPr lang="en-US" dirty="0"/>
              <a:t>EBSCO: https://www.ebsco.com/research-starters/history/mars-2-first-spacecraft-impact-mars</a:t>
            </a:r>
          </a:p>
          <a:p>
            <a:pPr>
              <a:spcBef>
                <a:spcPts val="600"/>
              </a:spcBef>
            </a:pPr>
            <a:r>
              <a:rPr lang="en-US" dirty="0"/>
              <a:t>https://web.archive.org/web/20210121201508/https://nssdc.gsfc.nasa.gov/nmc/spacecraft/display.action?id=1971-045D</a:t>
            </a:r>
          </a:p>
        </p:txBody>
      </p:sp>
      <p:sp>
        <p:nvSpPr>
          <p:cNvPr id="4" name="Slide Number Placeholder 3"/>
          <p:cNvSpPr>
            <a:spLocks noGrp="1"/>
          </p:cNvSpPr>
          <p:nvPr>
            <p:ph type="sldNum" sz="quarter" idx="5"/>
          </p:nvPr>
        </p:nvSpPr>
        <p:spPr/>
        <p:txBody>
          <a:bodyPr/>
          <a:lstStyle/>
          <a:p>
            <a:fld id="{8CF46446-D926-4044-B16D-8C6A48D3EFED}" type="slidenum">
              <a:rPr lang="en-US" smtClean="0"/>
              <a:t>17</a:t>
            </a:fld>
            <a:endParaRPr lang="en-US"/>
          </a:p>
        </p:txBody>
      </p:sp>
    </p:spTree>
    <p:extLst>
      <p:ext uri="{BB962C8B-B14F-4D97-AF65-F5344CB8AC3E}">
        <p14:creationId xmlns:p14="http://schemas.microsoft.com/office/powerpoint/2010/main" val="2418068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a:t>
            </a:r>
          </a:p>
          <a:p>
            <a:pPr>
              <a:spcBef>
                <a:spcPts val="600"/>
              </a:spcBef>
            </a:pPr>
            <a:r>
              <a:rPr lang="en-US" i="1" dirty="0"/>
              <a:t>Pathfinder </a:t>
            </a:r>
            <a:r>
              <a:rPr lang="en-US" dirty="0"/>
              <a:t>was the first Mars mission with significant internet support.  From its landing on July 4, 1997, the MPF website had </a:t>
            </a:r>
            <a:r>
              <a:rPr lang="en-US" b="1" dirty="0"/>
              <a:t>265 million hits in only five days</a:t>
            </a:r>
            <a:r>
              <a:rPr lang="en-US" dirty="0"/>
              <a:t>, necessitating NASA’s first use of mirror sites!</a:t>
            </a:r>
          </a:p>
          <a:p>
            <a:pPr>
              <a:spcBef>
                <a:spcPts val="600"/>
              </a:spcBef>
            </a:pPr>
            <a:r>
              <a:rPr lang="en-US" dirty="0"/>
              <a:t>Popularity of the mission was augmented by two facts: Its </a:t>
            </a:r>
            <a:r>
              <a:rPr lang="en-US" i="1" dirty="0"/>
              <a:t>Sojourne</a:t>
            </a:r>
            <a:r>
              <a:rPr lang="en-US" dirty="0"/>
              <a:t>r rover (the first wheeled rover on Mars) was like a radio-controlled car, extremely popular at the time, and the Mars team took to naming the rocks it was examining after cartoon characters.  Both features were especially popular with the younger, more tech-savvy audience!</a:t>
            </a:r>
          </a:p>
          <a:p>
            <a:pPr>
              <a:spcBef>
                <a:spcPts val="600"/>
              </a:spcBef>
            </a:pPr>
            <a:r>
              <a:rPr lang="en-US" dirty="0"/>
              <a:t>Pioneered the airbag landing technique.</a:t>
            </a:r>
          </a:p>
          <a:p>
            <a:pPr>
              <a:spcBef>
                <a:spcPts val="600"/>
              </a:spcBef>
            </a:pPr>
            <a:r>
              <a:rPr lang="en-US" dirty="0"/>
              <a:t>MPF landing site was named the “Sagan Memorial Station.”</a:t>
            </a:r>
          </a:p>
          <a:p>
            <a:pPr>
              <a:spcBef>
                <a:spcPts val="1200"/>
              </a:spcBef>
            </a:pPr>
            <a:r>
              <a:rPr lang="en-US" b="1" dirty="0"/>
              <a:t>References</a:t>
            </a:r>
            <a:endParaRPr lang="en-US" dirty="0"/>
          </a:p>
          <a:p>
            <a:pPr>
              <a:spcBef>
                <a:spcPts val="600"/>
              </a:spcBef>
            </a:pPr>
            <a:r>
              <a:rPr lang="en-US" dirty="0"/>
              <a:t>NASA Science: https://science.nasa.gov/mission/mars-pathfinder</a:t>
            </a:r>
          </a:p>
          <a:p>
            <a:pPr>
              <a:spcBef>
                <a:spcPts val="600"/>
              </a:spcBef>
            </a:pPr>
            <a:r>
              <a:rPr lang="en-US" dirty="0"/>
              <a:t>JPL: https://www.jpl.nasa.gov/missions/mars-pathfinder-sojourner-rover</a:t>
            </a:r>
          </a:p>
          <a:p>
            <a:pPr>
              <a:spcBef>
                <a:spcPts val="600"/>
              </a:spcBef>
            </a:pPr>
            <a:r>
              <a:rPr lang="en-US" dirty="0"/>
              <a:t>The Planetary Society: https://www.planetary.org/space-missions/pathfinder</a:t>
            </a:r>
          </a:p>
          <a:p>
            <a:pPr>
              <a:spcBef>
                <a:spcPts val="600"/>
              </a:spcBef>
            </a:pPr>
            <a:r>
              <a:rPr lang="en-US" dirty="0"/>
              <a:t>Mirror site use: https://</a:t>
            </a:r>
          </a:p>
          <a:p>
            <a:pPr>
              <a:spcBef>
                <a:spcPts val="600"/>
              </a:spcBef>
            </a:pPr>
            <a:r>
              <a:rPr lang="en-US" i="1" dirty="0"/>
              <a:t>Mars </a:t>
            </a:r>
            <a:r>
              <a:rPr lang="en-US" b="0" dirty="0"/>
              <a:t>www.route-fifty.com/digital-government/1997/07/mirror-sites-let-nasa-keep-mars-in-view-on-web/308160</a:t>
            </a:r>
          </a:p>
          <a:p>
            <a:endParaRPr lang="en-US" b="1" dirty="0"/>
          </a:p>
        </p:txBody>
      </p:sp>
      <p:sp>
        <p:nvSpPr>
          <p:cNvPr id="4" name="Slide Number Placeholder 3"/>
          <p:cNvSpPr>
            <a:spLocks noGrp="1"/>
          </p:cNvSpPr>
          <p:nvPr>
            <p:ph type="sldNum" sz="quarter" idx="5"/>
          </p:nvPr>
        </p:nvSpPr>
        <p:spPr/>
        <p:txBody>
          <a:bodyPr/>
          <a:lstStyle/>
          <a:p>
            <a:fld id="{8CF46446-D926-4044-B16D-8C6A48D3EFED}" type="slidenum">
              <a:rPr lang="en-US" smtClean="0"/>
              <a:t>18</a:t>
            </a:fld>
            <a:endParaRPr lang="en-US"/>
          </a:p>
        </p:txBody>
      </p:sp>
    </p:spTree>
    <p:extLst>
      <p:ext uri="{BB962C8B-B14F-4D97-AF65-F5344CB8AC3E}">
        <p14:creationId xmlns:p14="http://schemas.microsoft.com/office/powerpoint/2010/main" val="271802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b="1" dirty="0"/>
              <a:t>Talking Points</a:t>
            </a:r>
            <a:endParaRPr lang="en-US" dirty="0"/>
          </a:p>
          <a:p>
            <a:pPr>
              <a:spcBef>
                <a:spcPts val="600"/>
              </a:spcBef>
            </a:pPr>
            <a:r>
              <a:rPr lang="en-US" dirty="0"/>
              <a:t>Brahe: Lived 1546 – 1601 CE.  Renaissance Danish astronomer.  Master of pre-telescope positional astronomy, especially for Mars.  His measurements were extremely precise for the day, but he lacked the skill to use them effectively.</a:t>
            </a:r>
          </a:p>
          <a:p>
            <a:pPr>
              <a:spcBef>
                <a:spcPts val="600"/>
              </a:spcBef>
            </a:pPr>
            <a:r>
              <a:rPr lang="en-US" dirty="0"/>
              <a:t>Kepler: Live from 1571 to 1630.  Observed a “new” star in Cassiopeia in 1572.  It would become as bright as Venus temporarily.  We know it today as a supernova, but it was the first time in human history something new happened among the “fixed stars,” a serious upset to the prevailing opinion of heavens without change.  This set the stage for Galileo’s discoveries in 1610-11!</a:t>
            </a:r>
          </a:p>
          <a:p>
            <a:pPr>
              <a:spcBef>
                <a:spcPts val="600"/>
              </a:spcBef>
            </a:pPr>
            <a:r>
              <a:rPr lang="en-US" dirty="0"/>
              <a:t>NOTE: Brahe’s birthday was adjusted due to the conversion from the Julian to the Gregorian calendar in 1752.</a:t>
            </a:r>
          </a:p>
          <a:p>
            <a:pPr>
              <a:spcBef>
                <a:spcPts val="600"/>
              </a:spcBef>
            </a:pPr>
            <a:r>
              <a:rPr lang="en-US" dirty="0"/>
              <a:t>Kepler became Brahe’s assistant, and used the Mars observations to derive his famous “Three Laws of Planetary Motion.”  Kepler would author the </a:t>
            </a:r>
            <a:r>
              <a:rPr lang="en-US" i="1" dirty="0"/>
              <a:t>Rudolphine Tables</a:t>
            </a:r>
            <a:r>
              <a:rPr lang="en-US" dirty="0"/>
              <a:t>, an important catalog of star and planetary positions.</a:t>
            </a:r>
          </a:p>
          <a:p>
            <a:pPr>
              <a:spcBef>
                <a:spcPts val="1200"/>
              </a:spcBef>
            </a:pPr>
            <a:r>
              <a:rPr lang="en-US" b="1" dirty="0"/>
              <a:t>References</a:t>
            </a:r>
            <a:r>
              <a:rPr lang="en-US" dirty="0"/>
              <a:t> </a:t>
            </a:r>
          </a:p>
          <a:p>
            <a:pPr>
              <a:spcBef>
                <a:spcPts val="600"/>
              </a:spcBef>
            </a:pPr>
            <a:r>
              <a:rPr lang="en-US" dirty="0"/>
              <a:t>Wikipedia: https://en.wikipedia.org/wiki/Tycho_Brahe and https://en.wikipedia.org/wiki/Johannes_Kepler</a:t>
            </a:r>
          </a:p>
          <a:p>
            <a:pPr>
              <a:spcBef>
                <a:spcPts val="600"/>
              </a:spcBef>
            </a:pPr>
            <a:r>
              <a:rPr lang="en-US" dirty="0"/>
              <a:t>Tycho’s Star: https://en.wikipedia.org/wiki/SN_1572</a:t>
            </a:r>
          </a:p>
          <a:p>
            <a:pPr marL="0" marR="0" lvl="0" indent="0" algn="l" defTabSz="914400" rtl="0" eaLnBrk="1" fontAlgn="auto" latinLnBrk="0" hangingPunct="1">
              <a:lnSpc>
                <a:spcPct val="100000"/>
              </a:lnSpc>
              <a:spcBef>
                <a:spcPts val="600"/>
              </a:spcBef>
              <a:buClrTx/>
              <a:buSzTx/>
              <a:buFontTx/>
              <a:buNone/>
              <a:tabLst/>
              <a:defRPr/>
            </a:pPr>
            <a:r>
              <a:rPr lang="en-US" dirty="0"/>
              <a:t>Mac Tutor: https://mathshistory.st-andrews.ac.uk/Biographies/Brahe https://mathshistory.st-andrews.ac.uk/Biographies/Kepler</a:t>
            </a:r>
          </a:p>
          <a:p>
            <a:pPr>
              <a:spcBef>
                <a:spcPts val="1200"/>
              </a:spcBef>
            </a:pPr>
            <a:endParaRPr lang="en-US" dirty="0"/>
          </a:p>
          <a:p>
            <a:pPr>
              <a:spcBef>
                <a:spcPts val="1200"/>
              </a:spcBef>
            </a:pPr>
            <a:endParaRPr lang="en-US" dirty="0"/>
          </a:p>
          <a:p>
            <a:pPr>
              <a:spcBef>
                <a:spcPts val="1200"/>
              </a:spcBef>
            </a:pPr>
            <a:endParaRPr lang="en-US" dirty="0"/>
          </a:p>
        </p:txBody>
      </p:sp>
      <p:sp>
        <p:nvSpPr>
          <p:cNvPr id="4" name="Slide Number Placeholder 3"/>
          <p:cNvSpPr>
            <a:spLocks noGrp="1"/>
          </p:cNvSpPr>
          <p:nvPr>
            <p:ph type="sldNum" sz="quarter" idx="5"/>
          </p:nvPr>
        </p:nvSpPr>
        <p:spPr/>
        <p:txBody>
          <a:bodyPr/>
          <a:lstStyle/>
          <a:p>
            <a:fld id="{8CF46446-D926-4044-B16D-8C6A48D3EFED}" type="slidenum">
              <a:rPr lang="en-US" smtClean="0"/>
              <a:t>19</a:t>
            </a:fld>
            <a:endParaRPr lang="en-US"/>
          </a:p>
        </p:txBody>
      </p:sp>
    </p:spTree>
    <p:extLst>
      <p:ext uri="{BB962C8B-B14F-4D97-AF65-F5344CB8AC3E}">
        <p14:creationId xmlns:p14="http://schemas.microsoft.com/office/powerpoint/2010/main" val="198035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46446-D926-4044-B16D-8C6A48D3EFED}" type="slidenum">
              <a:rPr lang="en-US" smtClean="0"/>
              <a:t>20</a:t>
            </a:fld>
            <a:endParaRPr lang="en-US"/>
          </a:p>
        </p:txBody>
      </p:sp>
    </p:spTree>
    <p:extLst>
      <p:ext uri="{BB962C8B-B14F-4D97-AF65-F5344CB8AC3E}">
        <p14:creationId xmlns:p14="http://schemas.microsoft.com/office/powerpoint/2010/main" val="3526918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46446-D926-4044-B16D-8C6A48D3EFED}" type="slidenum">
              <a:rPr lang="en-US" smtClean="0"/>
              <a:t>21</a:t>
            </a:fld>
            <a:endParaRPr lang="en-US"/>
          </a:p>
        </p:txBody>
      </p:sp>
    </p:spTree>
    <p:extLst>
      <p:ext uri="{BB962C8B-B14F-4D97-AF65-F5344CB8AC3E}">
        <p14:creationId xmlns:p14="http://schemas.microsoft.com/office/powerpoint/2010/main" val="117287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83F2EF-4ADF-47FA-BCFE-63E9EEC29B0D}"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1590955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83F2EF-4ADF-47FA-BCFE-63E9EEC29B0D}"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331446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83F2EF-4ADF-47FA-BCFE-63E9EEC29B0D}"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178885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83F2EF-4ADF-47FA-BCFE-63E9EEC29B0D}"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237284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83F2EF-4ADF-47FA-BCFE-63E9EEC29B0D}"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3142047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83F2EF-4ADF-47FA-BCFE-63E9EEC29B0D}"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2991510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83F2EF-4ADF-47FA-BCFE-63E9EEC29B0D}"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921179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83F2EF-4ADF-47FA-BCFE-63E9EEC29B0D}"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106320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83F2EF-4ADF-47FA-BCFE-63E9EEC29B0D}"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223928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83F2EF-4ADF-47FA-BCFE-63E9EEC29B0D}"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1693851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83F2EF-4ADF-47FA-BCFE-63E9EEC29B0D}"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644948-C78F-4C96-9D8F-B797BE21A644}" type="slidenum">
              <a:rPr lang="en-US" smtClean="0"/>
              <a:t>‹#›</a:t>
            </a:fld>
            <a:endParaRPr lang="en-US"/>
          </a:p>
        </p:txBody>
      </p:sp>
    </p:spTree>
    <p:extLst>
      <p:ext uri="{BB962C8B-B14F-4D97-AF65-F5344CB8AC3E}">
        <p14:creationId xmlns:p14="http://schemas.microsoft.com/office/powerpoint/2010/main" val="158381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3F2EF-4ADF-47FA-BCFE-63E9EEC29B0D}" type="datetimeFigureOut">
              <a:rPr lang="en-US" smtClean="0"/>
              <a:t>1/14/2026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644948-C78F-4C96-9D8F-B797BE21A644}" type="slidenum">
              <a:rPr lang="en-US" smtClean="0"/>
              <a:t>‹#›</a:t>
            </a:fld>
            <a:endParaRPr lang="en-US"/>
          </a:p>
        </p:txBody>
      </p:sp>
    </p:spTree>
    <p:extLst>
      <p:ext uri="{BB962C8B-B14F-4D97-AF65-F5344CB8AC3E}">
        <p14:creationId xmlns:p14="http://schemas.microsoft.com/office/powerpoint/2010/main" val="161677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7413-48CE-9758-CCFD-C83C7BB0EDF3}"/>
              </a:ext>
            </a:extLst>
          </p:cNvPr>
          <p:cNvSpPr>
            <a:spLocks noGrp="1"/>
          </p:cNvSpPr>
          <p:nvPr>
            <p:ph type="title"/>
          </p:nvPr>
        </p:nvSpPr>
        <p:spPr>
          <a:xfrm>
            <a:off x="453989" y="334303"/>
            <a:ext cx="8227674" cy="1325563"/>
          </a:xfrm>
        </p:spPr>
        <p:txBody>
          <a:bodyPr>
            <a:normAutofit fontScale="90000"/>
          </a:bodyPr>
          <a:lstStyle/>
          <a:p>
            <a:pPr algn="ctr"/>
            <a:r>
              <a:rPr lang="en-US" b="1" dirty="0">
                <a:solidFill>
                  <a:srgbClr val="FFFF00"/>
                </a:solidFill>
                <a:latin typeface="+mn-lt"/>
              </a:rPr>
              <a:t>Solar System Ambassador PowerPoint Presentation Standard Branding Slide</a:t>
            </a:r>
          </a:p>
        </p:txBody>
      </p:sp>
    </p:spTree>
    <p:extLst>
      <p:ext uri="{BB962C8B-B14F-4D97-AF65-F5344CB8AC3E}">
        <p14:creationId xmlns:p14="http://schemas.microsoft.com/office/powerpoint/2010/main" val="1995861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864EB-4DF5-D491-5D50-958C10261E7E}"/>
              </a:ext>
            </a:extLst>
          </p:cNvPr>
          <p:cNvSpPr>
            <a:spLocks noGrp="1"/>
          </p:cNvSpPr>
          <p:nvPr>
            <p:ph type="ctrTitle"/>
          </p:nvPr>
        </p:nvSpPr>
        <p:spPr>
          <a:xfrm>
            <a:off x="685800" y="330152"/>
            <a:ext cx="7772400" cy="1655762"/>
          </a:xfrm>
        </p:spPr>
        <p:txBody>
          <a:bodyPr>
            <a:normAutofit/>
          </a:bodyPr>
          <a:lstStyle/>
          <a:p>
            <a:r>
              <a:rPr lang="en-US" sz="4800" b="1" dirty="0">
                <a:solidFill>
                  <a:srgbClr val="FFFF00"/>
                </a:solidFill>
                <a:latin typeface="+mn-lt"/>
              </a:rPr>
              <a:t>2006: A Return to the Moon, But With an Eye on Mars</a:t>
            </a:r>
          </a:p>
        </p:txBody>
      </p:sp>
      <p:sp>
        <p:nvSpPr>
          <p:cNvPr id="3" name="Subtitle 2">
            <a:extLst>
              <a:ext uri="{FF2B5EF4-FFF2-40B4-BE49-F238E27FC236}">
                <a16:creationId xmlns:a16="http://schemas.microsoft.com/office/drawing/2014/main" id="{CC3EF88E-7822-69E3-10F2-DD4EF53825D1}"/>
              </a:ext>
            </a:extLst>
          </p:cNvPr>
          <p:cNvSpPr>
            <a:spLocks noGrp="1"/>
          </p:cNvSpPr>
          <p:nvPr>
            <p:ph type="subTitle" idx="1"/>
          </p:nvPr>
        </p:nvSpPr>
        <p:spPr>
          <a:xfrm>
            <a:off x="0" y="4044205"/>
            <a:ext cx="9144000" cy="1655762"/>
          </a:xfrm>
        </p:spPr>
        <p:txBody>
          <a:bodyPr/>
          <a:lstStyle/>
          <a:p>
            <a:r>
              <a:rPr lang="en-US" dirty="0">
                <a:solidFill>
                  <a:srgbClr val="FFC000"/>
                </a:solidFill>
              </a:rPr>
              <a:t>Template prepared by Steven H. Williams</a:t>
            </a:r>
          </a:p>
          <a:p>
            <a:r>
              <a:rPr lang="en-US" dirty="0">
                <a:solidFill>
                  <a:srgbClr val="FFC000"/>
                </a:solidFill>
              </a:rPr>
              <a:t>For the JPL Solar System Ambassador Program</a:t>
            </a:r>
          </a:p>
        </p:txBody>
      </p:sp>
    </p:spTree>
    <p:extLst>
      <p:ext uri="{BB962C8B-B14F-4D97-AF65-F5344CB8AC3E}">
        <p14:creationId xmlns:p14="http://schemas.microsoft.com/office/powerpoint/2010/main" val="3258444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5EEE02-6ABC-B257-3528-83CA225E4179}"/>
              </a:ext>
            </a:extLst>
          </p:cNvPr>
          <p:cNvPicPr>
            <a:picLocks noChangeAspect="1"/>
          </p:cNvPicPr>
          <p:nvPr/>
        </p:nvPicPr>
        <p:blipFill>
          <a:blip r:embed="rId3"/>
          <a:stretch>
            <a:fillRect/>
          </a:stretch>
        </p:blipFill>
        <p:spPr>
          <a:xfrm>
            <a:off x="1143000" y="0"/>
            <a:ext cx="6858000" cy="6858000"/>
          </a:xfrm>
          <a:prstGeom prst="rect">
            <a:avLst/>
          </a:prstGeom>
        </p:spPr>
      </p:pic>
      <p:sp>
        <p:nvSpPr>
          <p:cNvPr id="2" name="Title 1">
            <a:extLst>
              <a:ext uri="{FF2B5EF4-FFF2-40B4-BE49-F238E27FC236}">
                <a16:creationId xmlns:a16="http://schemas.microsoft.com/office/drawing/2014/main" id="{2B84138C-5E0F-4FE1-2E61-AF8EF05B59FF}"/>
              </a:ext>
            </a:extLst>
          </p:cNvPr>
          <p:cNvSpPr>
            <a:spLocks noGrp="1"/>
          </p:cNvSpPr>
          <p:nvPr>
            <p:ph type="title"/>
          </p:nvPr>
        </p:nvSpPr>
        <p:spPr/>
        <p:txBody>
          <a:bodyPr>
            <a:normAutofit/>
          </a:bodyPr>
          <a:lstStyle/>
          <a:p>
            <a:pPr algn="ctr"/>
            <a:r>
              <a:rPr lang="en-US" sz="4800" b="1" dirty="0">
                <a:solidFill>
                  <a:srgbClr val="FFFF00"/>
                </a:solidFill>
                <a:latin typeface="+mn-lt"/>
              </a:rPr>
              <a:t>…With an Eye on Mars</a:t>
            </a:r>
          </a:p>
        </p:txBody>
      </p:sp>
      <p:pic>
        <p:nvPicPr>
          <p:cNvPr id="5" name="Picture 4">
            <a:extLst>
              <a:ext uri="{FF2B5EF4-FFF2-40B4-BE49-F238E27FC236}">
                <a16:creationId xmlns:a16="http://schemas.microsoft.com/office/drawing/2014/main" id="{31BE3E98-57C4-4B92-5975-34442D1FEC3A}"/>
              </a:ext>
            </a:extLst>
          </p:cNvPr>
          <p:cNvPicPr>
            <a:picLocks noChangeAspect="1"/>
          </p:cNvPicPr>
          <p:nvPr/>
        </p:nvPicPr>
        <p:blipFill>
          <a:blip r:embed="rId4"/>
          <a:stretch>
            <a:fillRect/>
          </a:stretch>
        </p:blipFill>
        <p:spPr>
          <a:xfrm>
            <a:off x="627546" y="1252539"/>
            <a:ext cx="7888908" cy="4352921"/>
          </a:xfrm>
          <a:prstGeom prst="rect">
            <a:avLst/>
          </a:prstGeom>
        </p:spPr>
      </p:pic>
    </p:spTree>
    <p:extLst>
      <p:ext uri="{BB962C8B-B14F-4D97-AF65-F5344CB8AC3E}">
        <p14:creationId xmlns:p14="http://schemas.microsoft.com/office/powerpoint/2010/main" val="2829601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New Horizons">
            <a:extLst>
              <a:ext uri="{FF2B5EF4-FFF2-40B4-BE49-F238E27FC236}">
                <a16:creationId xmlns:a16="http://schemas.microsoft.com/office/drawing/2014/main" id="{D7FC6F73-AFDE-84F9-B83F-B0CA8F4284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2870" y="1115849"/>
            <a:ext cx="4626301" cy="46263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F95DAA2-94F4-D6E2-DD32-627D42DFD13C}"/>
              </a:ext>
            </a:extLst>
          </p:cNvPr>
          <p:cNvSpPr>
            <a:spLocks noGrp="1"/>
          </p:cNvSpPr>
          <p:nvPr>
            <p:ph type="title"/>
          </p:nvPr>
        </p:nvSpPr>
        <p:spPr>
          <a:xfrm>
            <a:off x="182880" y="365126"/>
            <a:ext cx="8569234" cy="1325563"/>
          </a:xfrm>
        </p:spPr>
        <p:txBody>
          <a:bodyPr/>
          <a:lstStyle/>
          <a:p>
            <a:pPr algn="ctr"/>
            <a:r>
              <a:rPr lang="en-US" b="1" i="1" dirty="0">
                <a:solidFill>
                  <a:srgbClr val="FFFF00"/>
                </a:solidFill>
                <a:latin typeface="+mn-lt"/>
              </a:rPr>
              <a:t>New Horizons </a:t>
            </a:r>
            <a:r>
              <a:rPr lang="en-US" dirty="0">
                <a:solidFill>
                  <a:srgbClr val="FFFF00"/>
                </a:solidFill>
                <a:latin typeface="+mn-lt"/>
              </a:rPr>
              <a:t>Spacecraft Launched</a:t>
            </a:r>
            <a:br>
              <a:rPr lang="en-US" dirty="0">
                <a:solidFill>
                  <a:srgbClr val="FFFF00"/>
                </a:solidFill>
                <a:latin typeface="+mn-lt"/>
              </a:rPr>
            </a:br>
            <a:r>
              <a:rPr lang="en-US" sz="4000" b="1" dirty="0">
                <a:solidFill>
                  <a:srgbClr val="FFC000"/>
                </a:solidFill>
                <a:latin typeface="+mn-lt"/>
              </a:rPr>
              <a:t>January 19, 2006</a:t>
            </a:r>
            <a:endParaRPr lang="en-US" b="1" dirty="0">
              <a:solidFill>
                <a:srgbClr val="FFC000"/>
              </a:solidFill>
              <a:latin typeface="+mn-lt"/>
            </a:endParaRPr>
          </a:p>
        </p:txBody>
      </p:sp>
      <p:sp>
        <p:nvSpPr>
          <p:cNvPr id="3" name="TextBox 2">
            <a:extLst>
              <a:ext uri="{FF2B5EF4-FFF2-40B4-BE49-F238E27FC236}">
                <a16:creationId xmlns:a16="http://schemas.microsoft.com/office/drawing/2014/main" id="{5C39D064-CB8A-22BA-2880-C094016AC79C}"/>
              </a:ext>
            </a:extLst>
          </p:cNvPr>
          <p:cNvSpPr txBox="1"/>
          <p:nvPr/>
        </p:nvSpPr>
        <p:spPr>
          <a:xfrm>
            <a:off x="252035" y="5754210"/>
            <a:ext cx="8775423" cy="1477328"/>
          </a:xfrm>
          <a:prstGeom prst="rect">
            <a:avLst/>
          </a:prstGeom>
          <a:noFill/>
        </p:spPr>
        <p:txBody>
          <a:bodyPr wrap="square" rtlCol="0">
            <a:spAutoFit/>
          </a:bodyPr>
          <a:lstStyle/>
          <a:p>
            <a:pPr algn="ctr"/>
            <a:r>
              <a:rPr lang="en-US" dirty="0">
                <a:solidFill>
                  <a:schemeClr val="bg1"/>
                </a:solidFill>
              </a:rPr>
              <a:t>Not a Mars Mission of course, but it would fly by Pluto on </a:t>
            </a:r>
            <a:r>
              <a:rPr lang="en-US" b="1" dirty="0">
                <a:solidFill>
                  <a:schemeClr val="bg1"/>
                </a:solidFill>
              </a:rPr>
              <a:t>July 14, 2015</a:t>
            </a:r>
            <a:r>
              <a:rPr lang="en-US" dirty="0">
                <a:solidFill>
                  <a:schemeClr val="bg1"/>
                </a:solidFill>
              </a:rPr>
              <a:t>, giving us our first look at this new (dwarf) planet, fifty years </a:t>
            </a:r>
            <a:r>
              <a:rPr lang="en-US" b="1" dirty="0">
                <a:solidFill>
                  <a:srgbClr val="FF0000"/>
                </a:solidFill>
              </a:rPr>
              <a:t>TO THE DAY </a:t>
            </a:r>
            <a:r>
              <a:rPr lang="en-US" dirty="0">
                <a:solidFill>
                  <a:schemeClr val="bg1"/>
                </a:solidFill>
              </a:rPr>
              <a:t>after </a:t>
            </a:r>
            <a:r>
              <a:rPr lang="en-US" i="1" dirty="0">
                <a:solidFill>
                  <a:schemeClr val="bg1"/>
                </a:solidFill>
              </a:rPr>
              <a:t>Mariner 4</a:t>
            </a:r>
            <a:r>
              <a:rPr lang="en-US" dirty="0">
                <a:solidFill>
                  <a:schemeClr val="bg1"/>
                </a:solidFill>
              </a:rPr>
              <a:t> gave us our first good look at Mars!</a:t>
            </a:r>
          </a:p>
          <a:p>
            <a:pPr algn="ctr"/>
            <a:endParaRPr lang="en-US" dirty="0">
              <a:solidFill>
                <a:schemeClr val="bg1"/>
              </a:solidFill>
            </a:endParaRPr>
          </a:p>
          <a:p>
            <a:pPr algn="ctr"/>
            <a:r>
              <a:rPr lang="en-US" dirty="0">
                <a:solidFill>
                  <a:schemeClr val="bg1"/>
                </a:solidFill>
              </a:rPr>
              <a:t>  </a:t>
            </a:r>
          </a:p>
        </p:txBody>
      </p:sp>
    </p:spTree>
    <p:extLst>
      <p:ext uri="{BB962C8B-B14F-4D97-AF65-F5344CB8AC3E}">
        <p14:creationId xmlns:p14="http://schemas.microsoft.com/office/powerpoint/2010/main" val="2255569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A5C6F5-ECB5-A480-5CC6-9CBC0330DF5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4AA27B8-6DA1-BF60-62CA-F2CCB49111DA}"/>
              </a:ext>
            </a:extLst>
          </p:cNvPr>
          <p:cNvSpPr txBox="1">
            <a:spLocks/>
          </p:cNvSpPr>
          <p:nvPr/>
        </p:nvSpPr>
        <p:spPr>
          <a:xfrm>
            <a:off x="92468" y="159138"/>
            <a:ext cx="856923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Perseverance Rover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5</a:t>
            </a:r>
            <a:r>
              <a:rPr lang="en-US" sz="2800" b="1" baseline="30000" dirty="0">
                <a:solidFill>
                  <a:srgbClr val="FFC000"/>
                </a:solidFill>
                <a:latin typeface="+mn-lt"/>
              </a:rPr>
              <a:t>th</a:t>
            </a:r>
            <a:r>
              <a:rPr lang="en-US" sz="2800" b="1" dirty="0">
                <a:solidFill>
                  <a:srgbClr val="FFC000"/>
                </a:solidFill>
                <a:latin typeface="+mn-lt"/>
              </a:rPr>
              <a:t>  Anniversary: February 10</a:t>
            </a:r>
          </a:p>
        </p:txBody>
      </p:sp>
      <p:pic>
        <p:nvPicPr>
          <p:cNvPr id="2" name="Picture 1">
            <a:extLst>
              <a:ext uri="{FF2B5EF4-FFF2-40B4-BE49-F238E27FC236}">
                <a16:creationId xmlns:a16="http://schemas.microsoft.com/office/drawing/2014/main" id="{DB26C881-F56F-BCEC-9512-42096C887AFE}"/>
              </a:ext>
            </a:extLst>
          </p:cNvPr>
          <p:cNvPicPr>
            <a:picLocks noChangeAspect="1"/>
          </p:cNvPicPr>
          <p:nvPr/>
        </p:nvPicPr>
        <p:blipFill>
          <a:blip r:embed="rId3"/>
          <a:stretch>
            <a:fillRect/>
          </a:stretch>
        </p:blipFill>
        <p:spPr>
          <a:xfrm>
            <a:off x="950098" y="1705233"/>
            <a:ext cx="8193902" cy="4609070"/>
          </a:xfrm>
          <a:prstGeom prst="rect">
            <a:avLst/>
          </a:prstGeom>
        </p:spPr>
      </p:pic>
      <p:sp>
        <p:nvSpPr>
          <p:cNvPr id="4" name="TextBox 3">
            <a:extLst>
              <a:ext uri="{FF2B5EF4-FFF2-40B4-BE49-F238E27FC236}">
                <a16:creationId xmlns:a16="http://schemas.microsoft.com/office/drawing/2014/main" id="{F7A14F2E-4819-56F2-1D28-9939552E2E03}"/>
              </a:ext>
            </a:extLst>
          </p:cNvPr>
          <p:cNvSpPr txBox="1"/>
          <p:nvPr/>
        </p:nvSpPr>
        <p:spPr>
          <a:xfrm>
            <a:off x="0" y="4734342"/>
            <a:ext cx="5832389" cy="2123658"/>
          </a:xfrm>
          <a:prstGeom prst="rect">
            <a:avLst/>
          </a:prstGeom>
          <a:solidFill>
            <a:schemeClr val="tx1"/>
          </a:solidFill>
        </p:spPr>
        <p:txBody>
          <a:bodyPr wrap="square" rtlCol="0">
            <a:spAutoFit/>
          </a:bodyPr>
          <a:lstStyle/>
          <a:p>
            <a:pPr marL="285750" indent="-285750">
              <a:spcBef>
                <a:spcPts val="1200"/>
              </a:spcBef>
              <a:buFont typeface="Arial" panose="020B0604020202020204" pitchFamily="34" charset="0"/>
              <a:buChar char="•"/>
            </a:pPr>
            <a:r>
              <a:rPr lang="en-US" sz="2800" dirty="0">
                <a:solidFill>
                  <a:srgbClr val="FFC000"/>
                </a:solidFill>
              </a:rPr>
              <a:t>Used sky crane landing system</a:t>
            </a:r>
          </a:p>
          <a:p>
            <a:pPr marL="285750" indent="-285750">
              <a:spcBef>
                <a:spcPts val="1200"/>
              </a:spcBef>
              <a:buFont typeface="Arial" panose="020B0604020202020204" pitchFamily="34" charset="0"/>
              <a:buChar char="•"/>
            </a:pPr>
            <a:r>
              <a:rPr lang="en-US" sz="2800" dirty="0">
                <a:solidFill>
                  <a:srgbClr val="FFC000"/>
                </a:solidFill>
              </a:rPr>
              <a:t>Landed on delta in Jezero Crater</a:t>
            </a:r>
          </a:p>
          <a:p>
            <a:pPr marL="285750" indent="-285750">
              <a:spcBef>
                <a:spcPts val="1200"/>
              </a:spcBef>
              <a:buFont typeface="Arial" panose="020B0604020202020204" pitchFamily="34" charset="0"/>
              <a:buChar char="•"/>
            </a:pPr>
            <a:r>
              <a:rPr lang="en-US" sz="2800" i="1" dirty="0">
                <a:solidFill>
                  <a:srgbClr val="FFC000"/>
                </a:solidFill>
              </a:rPr>
              <a:t>Ingenuity</a:t>
            </a:r>
            <a:r>
              <a:rPr lang="en-US" sz="2800" dirty="0">
                <a:solidFill>
                  <a:srgbClr val="FFC000"/>
                </a:solidFill>
              </a:rPr>
              <a:t> helicopter planned for test, became scout for rover travel!</a:t>
            </a:r>
            <a:endParaRPr lang="en-US" sz="2000" dirty="0">
              <a:solidFill>
                <a:srgbClr val="FFC000"/>
              </a:solidFill>
            </a:endParaRPr>
          </a:p>
        </p:txBody>
      </p:sp>
      <p:sp>
        <p:nvSpPr>
          <p:cNvPr id="5" name="TextBox 4">
            <a:extLst>
              <a:ext uri="{FF2B5EF4-FFF2-40B4-BE49-F238E27FC236}">
                <a16:creationId xmlns:a16="http://schemas.microsoft.com/office/drawing/2014/main" id="{97523376-704F-BEA1-69E4-08D53B47ED0B}"/>
              </a:ext>
            </a:extLst>
          </p:cNvPr>
          <p:cNvSpPr txBox="1"/>
          <p:nvPr/>
        </p:nvSpPr>
        <p:spPr>
          <a:xfrm>
            <a:off x="5832389" y="6401485"/>
            <a:ext cx="3305713" cy="400110"/>
          </a:xfrm>
          <a:prstGeom prst="rect">
            <a:avLst/>
          </a:prstGeom>
          <a:noFill/>
        </p:spPr>
        <p:txBody>
          <a:bodyPr wrap="none" rtlCol="0">
            <a:spAutoFit/>
          </a:bodyPr>
          <a:lstStyle/>
          <a:p>
            <a:r>
              <a:rPr lang="en-US" sz="2000" b="1" dirty="0"/>
              <a:t>“</a:t>
            </a:r>
            <a:r>
              <a:rPr lang="en-US" sz="2000" b="1" dirty="0">
                <a:solidFill>
                  <a:srgbClr val="FF0000"/>
                </a:solidFill>
              </a:rPr>
              <a:t>Selfie with </a:t>
            </a:r>
            <a:r>
              <a:rPr lang="en-US" sz="2000" b="1" i="1" dirty="0">
                <a:solidFill>
                  <a:srgbClr val="FF0000"/>
                </a:solidFill>
              </a:rPr>
              <a:t>Ingenuity</a:t>
            </a:r>
            <a:r>
              <a:rPr lang="en-US" sz="2000" b="1" dirty="0">
                <a:solidFill>
                  <a:srgbClr val="FF0000"/>
                </a:solidFill>
              </a:rPr>
              <a:t> visible!</a:t>
            </a:r>
          </a:p>
        </p:txBody>
      </p:sp>
      <p:sp>
        <p:nvSpPr>
          <p:cNvPr id="6" name="Arrow: Up 5">
            <a:extLst>
              <a:ext uri="{FF2B5EF4-FFF2-40B4-BE49-F238E27FC236}">
                <a16:creationId xmlns:a16="http://schemas.microsoft.com/office/drawing/2014/main" id="{2889E4C5-8A27-E32E-88BD-B28A4B0BA9A7}"/>
              </a:ext>
            </a:extLst>
          </p:cNvPr>
          <p:cNvSpPr/>
          <p:nvPr/>
        </p:nvSpPr>
        <p:spPr>
          <a:xfrm>
            <a:off x="4806778" y="4036756"/>
            <a:ext cx="172995" cy="376881"/>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2265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B8DB6E-28BD-DE61-D5B8-86DFFAE765D2}"/>
              </a:ext>
            </a:extLst>
          </p:cNvPr>
          <p:cNvPicPr>
            <a:picLocks noChangeAspect="1"/>
          </p:cNvPicPr>
          <p:nvPr/>
        </p:nvPicPr>
        <p:blipFill>
          <a:blip r:embed="rId3"/>
          <a:stretch>
            <a:fillRect/>
          </a:stretch>
        </p:blipFill>
        <p:spPr>
          <a:xfrm>
            <a:off x="4892386" y="848627"/>
            <a:ext cx="4251614" cy="2942952"/>
          </a:xfrm>
          <a:prstGeom prst="rect">
            <a:avLst/>
          </a:prstGeom>
        </p:spPr>
      </p:pic>
      <p:sp>
        <p:nvSpPr>
          <p:cNvPr id="3" name="Title 1">
            <a:extLst>
              <a:ext uri="{FF2B5EF4-FFF2-40B4-BE49-F238E27FC236}">
                <a16:creationId xmlns:a16="http://schemas.microsoft.com/office/drawing/2014/main" id="{2B3603A0-F589-5535-D665-4416E5DA76B5}"/>
              </a:ext>
            </a:extLst>
          </p:cNvPr>
          <p:cNvSpPr txBox="1">
            <a:spLocks/>
          </p:cNvSpPr>
          <p:nvPr/>
        </p:nvSpPr>
        <p:spPr>
          <a:xfrm>
            <a:off x="182880" y="211014"/>
            <a:ext cx="8569234" cy="19054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i="1" dirty="0">
                <a:solidFill>
                  <a:srgbClr val="FFFF00"/>
                </a:solidFill>
                <a:latin typeface="+mn-lt"/>
              </a:rPr>
              <a:t>Mars Reconnaissance Orbiter</a:t>
            </a:r>
          </a:p>
          <a:p>
            <a:pPr>
              <a:lnSpc>
                <a:spcPct val="100000"/>
              </a:lnSpc>
              <a:spcBef>
                <a:spcPts val="600"/>
              </a:spcBef>
            </a:pPr>
            <a:r>
              <a:rPr lang="en-US" sz="3600" dirty="0">
                <a:solidFill>
                  <a:srgbClr val="FFFF00"/>
                </a:solidFill>
                <a:latin typeface="+mn-lt"/>
              </a:rPr>
              <a:t>Mars Orbit Insertion</a:t>
            </a:r>
          </a:p>
          <a:p>
            <a:pPr>
              <a:lnSpc>
                <a:spcPct val="100000"/>
              </a:lnSpc>
              <a:spcBef>
                <a:spcPts val="600"/>
              </a:spcBef>
            </a:pPr>
            <a:r>
              <a:rPr lang="en-US" sz="2800" b="1" dirty="0">
                <a:solidFill>
                  <a:srgbClr val="FFC000"/>
                </a:solidFill>
                <a:latin typeface="+mn-lt"/>
              </a:rPr>
              <a:t>20</a:t>
            </a:r>
            <a:r>
              <a:rPr lang="en-US" sz="2800" b="1" baseline="30000" dirty="0">
                <a:solidFill>
                  <a:srgbClr val="FFC000"/>
                </a:solidFill>
                <a:latin typeface="+mn-lt"/>
              </a:rPr>
              <a:t>th</a:t>
            </a:r>
            <a:r>
              <a:rPr lang="en-US" sz="2800" b="1" dirty="0">
                <a:solidFill>
                  <a:srgbClr val="FFC000"/>
                </a:solidFill>
                <a:latin typeface="+mn-lt"/>
              </a:rPr>
              <a:t> Anniversary: March 10, 2006</a:t>
            </a:r>
          </a:p>
        </p:txBody>
      </p:sp>
      <p:sp>
        <p:nvSpPr>
          <p:cNvPr id="2" name="TextBox 1">
            <a:extLst>
              <a:ext uri="{FF2B5EF4-FFF2-40B4-BE49-F238E27FC236}">
                <a16:creationId xmlns:a16="http://schemas.microsoft.com/office/drawing/2014/main" id="{7A997397-12BE-3174-C77F-27FFCE821283}"/>
              </a:ext>
            </a:extLst>
          </p:cNvPr>
          <p:cNvSpPr txBox="1"/>
          <p:nvPr/>
        </p:nvSpPr>
        <p:spPr>
          <a:xfrm>
            <a:off x="931530" y="3791579"/>
            <a:ext cx="7676204" cy="3354765"/>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n-US" sz="2800" b="1" dirty="0">
                <a:solidFill>
                  <a:srgbClr val="FFC000"/>
                </a:solidFill>
              </a:rPr>
              <a:t>H</a:t>
            </a:r>
            <a:r>
              <a:rPr lang="en-US" sz="2800" dirty="0">
                <a:solidFill>
                  <a:srgbClr val="FFC000"/>
                </a:solidFill>
              </a:rPr>
              <a:t>igh </a:t>
            </a:r>
            <a:r>
              <a:rPr lang="en-US" sz="2800" b="1" dirty="0">
                <a:solidFill>
                  <a:srgbClr val="FFC000"/>
                </a:solidFill>
              </a:rPr>
              <a:t>R</a:t>
            </a:r>
            <a:r>
              <a:rPr lang="en-US" sz="2800" dirty="0">
                <a:solidFill>
                  <a:srgbClr val="FFC000"/>
                </a:solidFill>
              </a:rPr>
              <a:t>esolution </a:t>
            </a:r>
            <a:r>
              <a:rPr lang="en-US" sz="2800" b="1" dirty="0">
                <a:solidFill>
                  <a:srgbClr val="FFC000"/>
                </a:solidFill>
              </a:rPr>
              <a:t>I</a:t>
            </a:r>
            <a:r>
              <a:rPr lang="en-US" sz="2800" dirty="0">
                <a:solidFill>
                  <a:srgbClr val="FFC000"/>
                </a:solidFill>
              </a:rPr>
              <a:t>maging </a:t>
            </a:r>
            <a:r>
              <a:rPr lang="en-US" sz="2800" b="1" dirty="0">
                <a:solidFill>
                  <a:srgbClr val="FFC000"/>
                </a:solidFill>
              </a:rPr>
              <a:t>S</a:t>
            </a:r>
            <a:r>
              <a:rPr lang="en-US" sz="2800" dirty="0">
                <a:solidFill>
                  <a:srgbClr val="FFC000"/>
                </a:solidFill>
              </a:rPr>
              <a:t>cience </a:t>
            </a:r>
            <a:r>
              <a:rPr lang="en-US" sz="2800" b="1" dirty="0">
                <a:solidFill>
                  <a:srgbClr val="FFC000"/>
                </a:solidFill>
              </a:rPr>
              <a:t>E</a:t>
            </a:r>
            <a:r>
              <a:rPr lang="en-US" sz="2800" dirty="0">
                <a:solidFill>
                  <a:srgbClr val="FFC000"/>
                </a:solidFill>
              </a:rPr>
              <a:t>xperiment</a:t>
            </a:r>
          </a:p>
          <a:p>
            <a:pPr marL="285750" indent="-285750">
              <a:spcBef>
                <a:spcPts val="1200"/>
              </a:spcBef>
              <a:buFont typeface="Arial" panose="020B0604020202020204" pitchFamily="34" charset="0"/>
              <a:buChar char="•"/>
            </a:pPr>
            <a:r>
              <a:rPr lang="en-US" sz="2800" dirty="0">
                <a:solidFill>
                  <a:srgbClr val="FFC000"/>
                </a:solidFill>
              </a:rPr>
              <a:t>100,000+ amazing images of </a:t>
            </a:r>
            <a:r>
              <a:rPr lang="en-US" sz="2800" dirty="0" err="1">
                <a:solidFill>
                  <a:srgbClr val="FFC000"/>
                </a:solidFill>
              </a:rPr>
              <a:t>martian</a:t>
            </a:r>
            <a:r>
              <a:rPr lang="en-US" sz="2800" dirty="0">
                <a:solidFill>
                  <a:srgbClr val="FFC000"/>
                </a:solidFill>
              </a:rPr>
              <a:t> surface</a:t>
            </a:r>
          </a:p>
          <a:p>
            <a:pPr marL="285750" indent="-285750">
              <a:spcBef>
                <a:spcPts val="1200"/>
              </a:spcBef>
              <a:buFont typeface="Arial" panose="020B0604020202020204" pitchFamily="34" charset="0"/>
              <a:buChar char="•"/>
            </a:pPr>
            <a:r>
              <a:rPr lang="en-US" sz="2800" dirty="0">
                <a:solidFill>
                  <a:srgbClr val="FFC000"/>
                </a:solidFill>
              </a:rPr>
              <a:t>Other instruments: CRISM, MARCI, MCS, SHARAD</a:t>
            </a:r>
          </a:p>
          <a:p>
            <a:pPr marL="285750" indent="-285750">
              <a:spcBef>
                <a:spcPts val="1200"/>
              </a:spcBef>
              <a:buFont typeface="Arial" panose="020B0604020202020204" pitchFamily="34" charset="0"/>
              <a:buChar char="•"/>
            </a:pPr>
            <a:r>
              <a:rPr lang="en-US" sz="2800" dirty="0">
                <a:solidFill>
                  <a:srgbClr val="FFC000"/>
                </a:solidFill>
              </a:rPr>
              <a:t>SHARAD radar finds sub-surface liquid water (?)</a:t>
            </a:r>
          </a:p>
          <a:p>
            <a:pPr marL="285750" indent="-285750">
              <a:spcBef>
                <a:spcPts val="1200"/>
              </a:spcBef>
              <a:buFont typeface="Arial" panose="020B0604020202020204" pitchFamily="34" charset="0"/>
              <a:buChar char="•"/>
            </a:pPr>
            <a:r>
              <a:rPr lang="en-US" sz="2800" dirty="0">
                <a:solidFill>
                  <a:srgbClr val="FFC000"/>
                </a:solidFill>
              </a:rPr>
              <a:t>Important part of Mars Relay Network</a:t>
            </a:r>
          </a:p>
          <a:p>
            <a:pPr marL="285750" indent="-285750">
              <a:buFont typeface="Arial" panose="020B0604020202020204" pitchFamily="34" charset="0"/>
              <a:buChar char="•"/>
            </a:pPr>
            <a:endParaRPr lang="en-US" sz="3200" dirty="0">
              <a:solidFill>
                <a:srgbClr val="FFC000"/>
              </a:solidFill>
            </a:endParaRPr>
          </a:p>
        </p:txBody>
      </p:sp>
    </p:spTree>
    <p:extLst>
      <p:ext uri="{BB962C8B-B14F-4D97-AF65-F5344CB8AC3E}">
        <p14:creationId xmlns:p14="http://schemas.microsoft.com/office/powerpoint/2010/main" val="3664253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279BA0A-0DC0-3590-2A64-457C73144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973" y="4077730"/>
            <a:ext cx="3707027" cy="27802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22FCFA-387F-F883-0A4F-E374A2BAAADA}"/>
              </a:ext>
            </a:extLst>
          </p:cNvPr>
          <p:cNvSpPr txBox="1">
            <a:spLocks/>
          </p:cNvSpPr>
          <p:nvPr/>
        </p:nvSpPr>
        <p:spPr>
          <a:xfrm>
            <a:off x="113015" y="148864"/>
            <a:ext cx="856923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ExoMars</a:t>
            </a:r>
            <a:r>
              <a:rPr lang="en-US" sz="4800" b="1" dirty="0">
                <a:solidFill>
                  <a:srgbClr val="FFFF00"/>
                </a:solidFill>
                <a:latin typeface="+mn-lt"/>
              </a:rPr>
              <a:t>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10</a:t>
            </a:r>
            <a:r>
              <a:rPr lang="en-US" sz="2800" b="1" baseline="30000" dirty="0">
                <a:solidFill>
                  <a:srgbClr val="FFC000"/>
                </a:solidFill>
                <a:latin typeface="+mn-lt"/>
              </a:rPr>
              <a:t>th</a:t>
            </a:r>
            <a:r>
              <a:rPr lang="en-US" sz="2800" b="1" dirty="0">
                <a:solidFill>
                  <a:srgbClr val="FFC000"/>
                </a:solidFill>
                <a:latin typeface="+mn-lt"/>
              </a:rPr>
              <a:t>  Anniversary: March 14</a:t>
            </a:r>
          </a:p>
        </p:txBody>
      </p:sp>
      <p:sp>
        <p:nvSpPr>
          <p:cNvPr id="3" name="TextBox 2">
            <a:extLst>
              <a:ext uri="{FF2B5EF4-FFF2-40B4-BE49-F238E27FC236}">
                <a16:creationId xmlns:a16="http://schemas.microsoft.com/office/drawing/2014/main" id="{EA5B1DAE-804F-0112-F953-5DDB28BB508B}"/>
              </a:ext>
            </a:extLst>
          </p:cNvPr>
          <p:cNvSpPr txBox="1"/>
          <p:nvPr/>
        </p:nvSpPr>
        <p:spPr>
          <a:xfrm>
            <a:off x="262988" y="1791729"/>
            <a:ext cx="7272760" cy="4031873"/>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n-US" sz="2800" dirty="0">
                <a:solidFill>
                  <a:srgbClr val="FFC000"/>
                </a:solidFill>
              </a:rPr>
              <a:t>Two two-part spacecraft planned</a:t>
            </a:r>
          </a:p>
          <a:p>
            <a:pPr marL="285750" indent="-285750">
              <a:spcBef>
                <a:spcPts val="1200"/>
              </a:spcBef>
              <a:buFont typeface="Arial" panose="020B0604020202020204" pitchFamily="34" charset="0"/>
              <a:buChar char="•"/>
            </a:pPr>
            <a:r>
              <a:rPr lang="en-US" sz="2800" dirty="0">
                <a:solidFill>
                  <a:srgbClr val="FFC000"/>
                </a:solidFill>
              </a:rPr>
              <a:t>Joint ESA/Russia mission</a:t>
            </a:r>
          </a:p>
          <a:p>
            <a:pPr marL="285750" indent="-285750">
              <a:spcBef>
                <a:spcPts val="1200"/>
              </a:spcBef>
              <a:buFont typeface="Arial" panose="020B0604020202020204" pitchFamily="34" charset="0"/>
              <a:buChar char="•"/>
            </a:pPr>
            <a:r>
              <a:rPr lang="en-US" sz="2800" dirty="0">
                <a:solidFill>
                  <a:srgbClr val="FFC000"/>
                </a:solidFill>
              </a:rPr>
              <a:t>First: </a:t>
            </a:r>
            <a:r>
              <a:rPr lang="en-US" sz="2800" i="1" dirty="0">
                <a:solidFill>
                  <a:srgbClr val="FFC000"/>
                </a:solidFill>
              </a:rPr>
              <a:t>Trace Gas Orbiter </a:t>
            </a:r>
            <a:r>
              <a:rPr lang="en-US" sz="2800" dirty="0">
                <a:solidFill>
                  <a:srgbClr val="FFC000"/>
                </a:solidFill>
              </a:rPr>
              <a:t>and </a:t>
            </a:r>
            <a:r>
              <a:rPr lang="en-US" sz="2800" i="1" dirty="0">
                <a:solidFill>
                  <a:srgbClr val="FFC000"/>
                </a:solidFill>
              </a:rPr>
              <a:t>Schiaparell</a:t>
            </a:r>
            <a:r>
              <a:rPr lang="en-US" sz="2800" dirty="0">
                <a:solidFill>
                  <a:srgbClr val="FFC000"/>
                </a:solidFill>
              </a:rPr>
              <a:t>i lander</a:t>
            </a:r>
          </a:p>
          <a:p>
            <a:pPr marL="285750" indent="-285750">
              <a:spcBef>
                <a:spcPts val="1200"/>
              </a:spcBef>
              <a:buFont typeface="Arial" panose="020B0604020202020204" pitchFamily="34" charset="0"/>
              <a:buChar char="•"/>
            </a:pPr>
            <a:r>
              <a:rPr lang="en-US" sz="2800" i="1" dirty="0">
                <a:solidFill>
                  <a:srgbClr val="FFC000"/>
                </a:solidFill>
              </a:rPr>
              <a:t>TGO</a:t>
            </a:r>
            <a:r>
              <a:rPr lang="en-US" sz="2800" dirty="0">
                <a:solidFill>
                  <a:srgbClr val="FFC000"/>
                </a:solidFill>
              </a:rPr>
              <a:t> was successful; </a:t>
            </a:r>
            <a:r>
              <a:rPr lang="en-US" sz="2800" i="1" dirty="0">
                <a:solidFill>
                  <a:srgbClr val="FFC000"/>
                </a:solidFill>
              </a:rPr>
              <a:t>Schiaparelli</a:t>
            </a:r>
            <a:r>
              <a:rPr lang="en-US" sz="2800" dirty="0">
                <a:solidFill>
                  <a:srgbClr val="FFC000"/>
                </a:solidFill>
              </a:rPr>
              <a:t> crashed</a:t>
            </a:r>
          </a:p>
          <a:p>
            <a:pPr marL="285750" indent="-285750">
              <a:spcBef>
                <a:spcPts val="1200"/>
              </a:spcBef>
              <a:buFont typeface="Arial" panose="020B0604020202020204" pitchFamily="34" charset="0"/>
              <a:buChar char="•"/>
            </a:pPr>
            <a:r>
              <a:rPr lang="en-US" sz="2800" dirty="0">
                <a:solidFill>
                  <a:srgbClr val="FFC000"/>
                </a:solidFill>
              </a:rPr>
              <a:t>Second pair delayed </a:t>
            </a:r>
          </a:p>
          <a:p>
            <a:pPr marL="285750" indent="-285750">
              <a:spcBef>
                <a:spcPts val="1200"/>
              </a:spcBef>
              <a:buFont typeface="Arial" panose="020B0604020202020204" pitchFamily="34" charset="0"/>
              <a:buChar char="•"/>
            </a:pPr>
            <a:r>
              <a:rPr lang="en-US" sz="2800" i="1" dirty="0">
                <a:solidFill>
                  <a:srgbClr val="FFC000"/>
                </a:solidFill>
              </a:rPr>
              <a:t>Rosalind Franklin </a:t>
            </a:r>
            <a:r>
              <a:rPr lang="en-US" sz="2800" dirty="0">
                <a:solidFill>
                  <a:srgbClr val="FFC000"/>
                </a:solidFill>
              </a:rPr>
              <a:t>rover built, delayed</a:t>
            </a:r>
          </a:p>
          <a:p>
            <a:pPr marL="285750" indent="-285750">
              <a:spcBef>
                <a:spcPts val="1200"/>
              </a:spcBef>
              <a:buFont typeface="Arial" panose="020B0604020202020204" pitchFamily="34" charset="0"/>
              <a:buChar char="•"/>
            </a:pPr>
            <a:r>
              <a:rPr lang="en-US" sz="2800" i="1" dirty="0" err="1">
                <a:solidFill>
                  <a:srgbClr val="FFC000"/>
                </a:solidFill>
              </a:rPr>
              <a:t>Kazachok</a:t>
            </a:r>
            <a:r>
              <a:rPr lang="en-US" sz="2800" dirty="0">
                <a:solidFill>
                  <a:srgbClr val="FFC000"/>
                </a:solidFill>
              </a:rPr>
              <a:t> lander (Russia) cancelled</a:t>
            </a:r>
          </a:p>
        </p:txBody>
      </p:sp>
    </p:spTree>
    <p:extLst>
      <p:ext uri="{BB962C8B-B14F-4D97-AF65-F5344CB8AC3E}">
        <p14:creationId xmlns:p14="http://schemas.microsoft.com/office/powerpoint/2010/main" val="2207185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24C5A3-98AF-B964-690E-43E0614A681B}"/>
              </a:ext>
            </a:extLst>
          </p:cNvPr>
          <p:cNvPicPr>
            <a:picLocks noChangeAspect="1"/>
          </p:cNvPicPr>
          <p:nvPr/>
        </p:nvPicPr>
        <p:blipFill>
          <a:blip r:embed="rId3"/>
          <a:stretch>
            <a:fillRect/>
          </a:stretch>
        </p:blipFill>
        <p:spPr>
          <a:xfrm>
            <a:off x="0" y="1219200"/>
            <a:ext cx="9144000" cy="5715000"/>
          </a:xfrm>
          <a:prstGeom prst="rect">
            <a:avLst/>
          </a:prstGeom>
        </p:spPr>
      </p:pic>
      <p:sp>
        <p:nvSpPr>
          <p:cNvPr id="4" name="Title 1">
            <a:extLst>
              <a:ext uri="{FF2B5EF4-FFF2-40B4-BE49-F238E27FC236}">
                <a16:creationId xmlns:a16="http://schemas.microsoft.com/office/drawing/2014/main" id="{83232277-469B-2485-639F-D992B239239E}"/>
              </a:ext>
            </a:extLst>
          </p:cNvPr>
          <p:cNvSpPr txBox="1">
            <a:spLocks/>
          </p:cNvSpPr>
          <p:nvPr/>
        </p:nvSpPr>
        <p:spPr>
          <a:xfrm>
            <a:off x="0" y="210510"/>
            <a:ext cx="9144000" cy="1988403"/>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Mars Odyssey</a:t>
            </a:r>
            <a:r>
              <a:rPr lang="en-US" sz="4800" b="1" dirty="0">
                <a:solidFill>
                  <a:srgbClr val="FFFF00"/>
                </a:solidFill>
                <a:latin typeface="+mn-lt"/>
              </a:rPr>
              <a:t>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25</a:t>
            </a:r>
            <a:r>
              <a:rPr lang="en-US" sz="2800" b="1" baseline="30000" dirty="0">
                <a:solidFill>
                  <a:srgbClr val="FFC000"/>
                </a:solidFill>
                <a:latin typeface="+mn-lt"/>
              </a:rPr>
              <a:t>th</a:t>
            </a:r>
            <a:r>
              <a:rPr lang="en-US" sz="2800" b="1" dirty="0">
                <a:solidFill>
                  <a:srgbClr val="FFC000"/>
                </a:solidFill>
                <a:latin typeface="+mn-lt"/>
              </a:rPr>
              <a:t>  Anniversary: April 7</a:t>
            </a:r>
          </a:p>
        </p:txBody>
      </p:sp>
    </p:spTree>
    <p:extLst>
      <p:ext uri="{BB962C8B-B14F-4D97-AF65-F5344CB8AC3E}">
        <p14:creationId xmlns:p14="http://schemas.microsoft.com/office/powerpoint/2010/main" val="212924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8A9E38-0B6F-BEA0-8CDB-F0283226C213}"/>
              </a:ext>
            </a:extLst>
          </p:cNvPr>
          <p:cNvPicPr>
            <a:picLocks noChangeAspect="1"/>
          </p:cNvPicPr>
          <p:nvPr/>
        </p:nvPicPr>
        <p:blipFill>
          <a:blip r:embed="rId3"/>
          <a:stretch>
            <a:fillRect/>
          </a:stretch>
        </p:blipFill>
        <p:spPr>
          <a:xfrm>
            <a:off x="0" y="951470"/>
            <a:ext cx="9144000" cy="5937452"/>
          </a:xfrm>
          <a:prstGeom prst="rect">
            <a:avLst/>
          </a:prstGeom>
        </p:spPr>
      </p:pic>
      <p:sp>
        <p:nvSpPr>
          <p:cNvPr id="2" name="Title 1">
            <a:extLst>
              <a:ext uri="{FF2B5EF4-FFF2-40B4-BE49-F238E27FC236}">
                <a16:creationId xmlns:a16="http://schemas.microsoft.com/office/drawing/2014/main" id="{35210F87-E023-73AF-D006-CA54548702A4}"/>
              </a:ext>
            </a:extLst>
          </p:cNvPr>
          <p:cNvSpPr txBox="1">
            <a:spLocks/>
          </p:cNvSpPr>
          <p:nvPr/>
        </p:nvSpPr>
        <p:spPr>
          <a:xfrm>
            <a:off x="163816" y="167107"/>
            <a:ext cx="8569234" cy="1568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Mainer 9 </a:t>
            </a:r>
            <a:r>
              <a:rPr lang="en-US" sz="4800" dirty="0">
                <a:solidFill>
                  <a:srgbClr val="FFFF00"/>
                </a:solidFill>
                <a:latin typeface="+mn-lt"/>
              </a:rPr>
              <a:t>Launched</a:t>
            </a:r>
          </a:p>
          <a:p>
            <a:pPr algn="ctr">
              <a:lnSpc>
                <a:spcPct val="100000"/>
              </a:lnSpc>
              <a:spcBef>
                <a:spcPts val="1200"/>
              </a:spcBef>
            </a:pPr>
            <a:r>
              <a:rPr lang="en-US" sz="2800" b="1" dirty="0">
                <a:latin typeface="+mn-lt"/>
              </a:rPr>
              <a:t>55</a:t>
            </a:r>
            <a:r>
              <a:rPr lang="en-US" sz="2800" b="1" baseline="30000" dirty="0">
                <a:latin typeface="+mn-lt"/>
              </a:rPr>
              <a:t>th</a:t>
            </a:r>
            <a:r>
              <a:rPr lang="en-US" sz="2800" b="1" dirty="0">
                <a:latin typeface="+mn-lt"/>
              </a:rPr>
              <a:t>  Anniversary: May 30</a:t>
            </a:r>
          </a:p>
        </p:txBody>
      </p:sp>
    </p:spTree>
    <p:extLst>
      <p:ext uri="{BB962C8B-B14F-4D97-AF65-F5344CB8AC3E}">
        <p14:creationId xmlns:p14="http://schemas.microsoft.com/office/powerpoint/2010/main" val="126101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597E9-A3EA-8282-8C88-F8B2D07FE7C0}"/>
              </a:ext>
            </a:extLst>
          </p:cNvPr>
          <p:cNvSpPr txBox="1">
            <a:spLocks/>
          </p:cNvSpPr>
          <p:nvPr/>
        </p:nvSpPr>
        <p:spPr>
          <a:xfrm>
            <a:off x="0" y="0"/>
            <a:ext cx="9144000" cy="2676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dirty="0">
                <a:solidFill>
                  <a:srgbClr val="FFFF00"/>
                </a:solidFill>
                <a:latin typeface="+mn-lt"/>
              </a:rPr>
              <a:t>Signal from </a:t>
            </a:r>
            <a:r>
              <a:rPr lang="en-US" sz="4800" b="1" i="1" dirty="0">
                <a:solidFill>
                  <a:srgbClr val="FFFF00"/>
                </a:solidFill>
                <a:latin typeface="+mn-lt"/>
              </a:rPr>
              <a:t>Viking 1 </a:t>
            </a:r>
            <a:endParaRPr lang="en-US" sz="4800" dirty="0">
              <a:solidFill>
                <a:srgbClr val="FFFF00"/>
              </a:solidFill>
              <a:latin typeface="+mn-lt"/>
            </a:endParaRPr>
          </a:p>
          <a:p>
            <a:pPr algn="ctr">
              <a:spcBef>
                <a:spcPts val="1200"/>
              </a:spcBef>
            </a:pPr>
            <a:r>
              <a:rPr lang="en-US" sz="3200" dirty="0">
                <a:solidFill>
                  <a:srgbClr val="FFFF00"/>
                </a:solidFill>
                <a:latin typeface="+mn-lt"/>
              </a:rPr>
              <a:t>Cuts Ribbon Opening the</a:t>
            </a:r>
          </a:p>
          <a:p>
            <a:pPr algn="ctr">
              <a:spcBef>
                <a:spcPts val="1200"/>
              </a:spcBef>
            </a:pPr>
            <a:r>
              <a:rPr lang="en-US" sz="3600" b="1" dirty="0">
                <a:solidFill>
                  <a:srgbClr val="FFFF00"/>
                </a:solidFill>
                <a:latin typeface="+mn-lt"/>
              </a:rPr>
              <a:t>Smithsonian National Air and Space Museum</a:t>
            </a:r>
          </a:p>
          <a:p>
            <a:pPr algn="ctr">
              <a:lnSpc>
                <a:spcPct val="100000"/>
              </a:lnSpc>
              <a:spcBef>
                <a:spcPts val="600"/>
              </a:spcBef>
            </a:pPr>
            <a:r>
              <a:rPr lang="en-US" sz="2800" b="1" dirty="0">
                <a:solidFill>
                  <a:srgbClr val="FFC000"/>
                </a:solidFill>
                <a:latin typeface="+mn-lt"/>
              </a:rPr>
              <a:t>50</a:t>
            </a:r>
            <a:r>
              <a:rPr lang="en-US" sz="2800" b="1" baseline="30000" dirty="0">
                <a:solidFill>
                  <a:srgbClr val="FFC000"/>
                </a:solidFill>
                <a:latin typeface="+mn-lt"/>
              </a:rPr>
              <a:t>th</a:t>
            </a:r>
            <a:r>
              <a:rPr lang="en-US" sz="2800" b="1" dirty="0">
                <a:solidFill>
                  <a:srgbClr val="FFC000"/>
                </a:solidFill>
                <a:latin typeface="+mn-lt"/>
              </a:rPr>
              <a:t> Anniversary: July 1</a:t>
            </a:r>
          </a:p>
        </p:txBody>
      </p:sp>
      <p:pic>
        <p:nvPicPr>
          <p:cNvPr id="3" name="Picture 2">
            <a:extLst>
              <a:ext uri="{FF2B5EF4-FFF2-40B4-BE49-F238E27FC236}">
                <a16:creationId xmlns:a16="http://schemas.microsoft.com/office/drawing/2014/main" id="{3C3C4E11-DB83-9690-F217-48CB91BF394D}"/>
              </a:ext>
            </a:extLst>
          </p:cNvPr>
          <p:cNvPicPr>
            <a:picLocks noChangeAspect="1"/>
          </p:cNvPicPr>
          <p:nvPr/>
        </p:nvPicPr>
        <p:blipFill>
          <a:blip r:embed="rId3"/>
          <a:stretch>
            <a:fillRect/>
          </a:stretch>
        </p:blipFill>
        <p:spPr>
          <a:xfrm>
            <a:off x="1273629" y="2623753"/>
            <a:ext cx="6768192" cy="4234247"/>
          </a:xfrm>
          <a:prstGeom prst="rect">
            <a:avLst/>
          </a:prstGeom>
        </p:spPr>
      </p:pic>
    </p:spTree>
    <p:extLst>
      <p:ext uri="{BB962C8B-B14F-4D97-AF65-F5344CB8AC3E}">
        <p14:creationId xmlns:p14="http://schemas.microsoft.com/office/powerpoint/2010/main" val="93029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719546-89AF-0727-5C12-F3629B01C14F}"/>
              </a:ext>
            </a:extLst>
          </p:cNvPr>
          <p:cNvPicPr>
            <a:picLocks noChangeAspect="1"/>
          </p:cNvPicPr>
          <p:nvPr/>
        </p:nvPicPr>
        <p:blipFill>
          <a:blip r:embed="rId3"/>
          <a:stretch>
            <a:fillRect/>
          </a:stretch>
        </p:blipFill>
        <p:spPr>
          <a:xfrm>
            <a:off x="4252175" y="0"/>
            <a:ext cx="4891825" cy="3668869"/>
          </a:xfrm>
          <a:prstGeom prst="rect">
            <a:avLst/>
          </a:prstGeom>
        </p:spPr>
      </p:pic>
      <p:sp>
        <p:nvSpPr>
          <p:cNvPr id="2" name="Title 1">
            <a:extLst>
              <a:ext uri="{FF2B5EF4-FFF2-40B4-BE49-F238E27FC236}">
                <a16:creationId xmlns:a16="http://schemas.microsoft.com/office/drawing/2014/main" id="{0AE27EDF-8AD7-DA2C-3EB4-4075C18C1DC6}"/>
              </a:ext>
            </a:extLst>
          </p:cNvPr>
          <p:cNvSpPr txBox="1">
            <a:spLocks/>
          </p:cNvSpPr>
          <p:nvPr/>
        </p:nvSpPr>
        <p:spPr>
          <a:xfrm>
            <a:off x="0" y="579335"/>
            <a:ext cx="4252175" cy="2262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Viking 1 </a:t>
            </a:r>
            <a:r>
              <a:rPr lang="en-US" sz="4800" dirty="0">
                <a:solidFill>
                  <a:srgbClr val="FFFF00"/>
                </a:solidFill>
                <a:latin typeface="+mn-lt"/>
              </a:rPr>
              <a:t>Lands on Mars</a:t>
            </a:r>
          </a:p>
          <a:p>
            <a:pPr algn="ctr">
              <a:lnSpc>
                <a:spcPct val="100000"/>
              </a:lnSpc>
              <a:spcBef>
                <a:spcPts val="1200"/>
              </a:spcBef>
            </a:pPr>
            <a:r>
              <a:rPr lang="en-US" sz="2800" b="1" dirty="0">
                <a:solidFill>
                  <a:srgbClr val="FFC000"/>
                </a:solidFill>
                <a:latin typeface="+mn-lt"/>
              </a:rPr>
              <a:t>50</a:t>
            </a:r>
            <a:r>
              <a:rPr lang="en-US" sz="2800" b="1" baseline="30000" dirty="0">
                <a:solidFill>
                  <a:srgbClr val="FFC000"/>
                </a:solidFill>
                <a:latin typeface="+mn-lt"/>
              </a:rPr>
              <a:t>th</a:t>
            </a:r>
            <a:r>
              <a:rPr lang="en-US" sz="2800" b="1" dirty="0">
                <a:solidFill>
                  <a:srgbClr val="FFC000"/>
                </a:solidFill>
                <a:latin typeface="+mn-lt"/>
              </a:rPr>
              <a:t>  Anniversary: July 20</a:t>
            </a:r>
          </a:p>
        </p:txBody>
      </p:sp>
      <p:sp>
        <p:nvSpPr>
          <p:cNvPr id="4" name="TextBox 3">
            <a:extLst>
              <a:ext uri="{FF2B5EF4-FFF2-40B4-BE49-F238E27FC236}">
                <a16:creationId xmlns:a16="http://schemas.microsoft.com/office/drawing/2014/main" id="{34A0C8C9-9204-D8F2-9CEB-4EB0C4D81352}"/>
              </a:ext>
            </a:extLst>
          </p:cNvPr>
          <p:cNvSpPr txBox="1"/>
          <p:nvPr/>
        </p:nvSpPr>
        <p:spPr>
          <a:xfrm>
            <a:off x="862885" y="3786390"/>
            <a:ext cx="7829516" cy="2862322"/>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n-US" sz="2800" dirty="0">
                <a:solidFill>
                  <a:srgbClr val="FFC000"/>
                </a:solidFill>
              </a:rPr>
              <a:t>First successful Mars lander</a:t>
            </a:r>
          </a:p>
          <a:p>
            <a:pPr marL="285750" indent="-285750">
              <a:spcBef>
                <a:spcPts val="1200"/>
              </a:spcBef>
              <a:buFont typeface="Arial" panose="020B0604020202020204" pitchFamily="34" charset="0"/>
              <a:buChar char="•"/>
            </a:pPr>
            <a:r>
              <a:rPr lang="en-US" sz="2800" dirty="0">
                <a:solidFill>
                  <a:srgbClr val="FFC000"/>
                </a:solidFill>
              </a:rPr>
              <a:t>Numerous quality images from the orbiter</a:t>
            </a:r>
          </a:p>
          <a:p>
            <a:pPr marL="285750" indent="-285750">
              <a:spcBef>
                <a:spcPts val="1200"/>
              </a:spcBef>
              <a:buFont typeface="Arial" panose="020B0604020202020204" pitchFamily="34" charset="0"/>
              <a:buChar char="•"/>
            </a:pPr>
            <a:r>
              <a:rPr lang="en-US" sz="2800" dirty="0">
                <a:solidFill>
                  <a:srgbClr val="FFC000"/>
                </a:solidFill>
              </a:rPr>
              <a:t>Experiments to detect active biological activity</a:t>
            </a:r>
          </a:p>
          <a:p>
            <a:pPr marL="285750" indent="-285750">
              <a:spcBef>
                <a:spcPts val="1200"/>
              </a:spcBef>
              <a:buFont typeface="Arial" panose="020B0604020202020204" pitchFamily="34" charset="0"/>
              <a:buChar char="•"/>
            </a:pPr>
            <a:r>
              <a:rPr lang="en-US" sz="2800" dirty="0">
                <a:solidFill>
                  <a:srgbClr val="FFC000"/>
                </a:solidFill>
              </a:rPr>
              <a:t>Numerous other instruments</a:t>
            </a:r>
          </a:p>
          <a:p>
            <a:pPr marL="285750" indent="-285750">
              <a:spcBef>
                <a:spcPts val="1200"/>
              </a:spcBef>
              <a:buFont typeface="Arial" panose="020B0604020202020204" pitchFamily="34" charset="0"/>
              <a:buChar char="•"/>
            </a:pPr>
            <a:r>
              <a:rPr lang="en-US" sz="2800" dirty="0">
                <a:solidFill>
                  <a:srgbClr val="FFC000"/>
                </a:solidFill>
              </a:rPr>
              <a:t>Landing site named the “Mutch Memorial Station”</a:t>
            </a:r>
          </a:p>
        </p:txBody>
      </p:sp>
    </p:spTree>
    <p:extLst>
      <p:ext uri="{BB962C8B-B14F-4D97-AF65-F5344CB8AC3E}">
        <p14:creationId xmlns:p14="http://schemas.microsoft.com/office/powerpoint/2010/main" val="163366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ED16A-EBE2-0B85-E99F-3195894BE693}"/>
              </a:ext>
            </a:extLst>
          </p:cNvPr>
          <p:cNvPicPr>
            <a:picLocks noChangeAspect="1"/>
          </p:cNvPicPr>
          <p:nvPr/>
        </p:nvPicPr>
        <p:blipFill>
          <a:blip r:embed="rId3"/>
          <a:stretch>
            <a:fillRect/>
          </a:stretch>
        </p:blipFill>
        <p:spPr>
          <a:xfrm>
            <a:off x="3524250" y="0"/>
            <a:ext cx="5619750" cy="3838575"/>
          </a:xfrm>
          <a:prstGeom prst="rect">
            <a:avLst/>
          </a:prstGeom>
        </p:spPr>
      </p:pic>
      <p:sp>
        <p:nvSpPr>
          <p:cNvPr id="2" name="Title 1">
            <a:extLst>
              <a:ext uri="{FF2B5EF4-FFF2-40B4-BE49-F238E27FC236}">
                <a16:creationId xmlns:a16="http://schemas.microsoft.com/office/drawing/2014/main" id="{3967DCBA-E51C-BF76-360E-E70B5CED41CF}"/>
              </a:ext>
            </a:extLst>
          </p:cNvPr>
          <p:cNvSpPr txBox="1">
            <a:spLocks/>
          </p:cNvSpPr>
          <p:nvPr/>
        </p:nvSpPr>
        <p:spPr>
          <a:xfrm>
            <a:off x="0" y="592429"/>
            <a:ext cx="3412901" cy="283657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dirty="0">
                <a:solidFill>
                  <a:srgbClr val="FFFF00"/>
                </a:solidFill>
                <a:latin typeface="+mn-lt"/>
              </a:rPr>
              <a:t>Mars </a:t>
            </a:r>
            <a:r>
              <a:rPr lang="en-US" sz="4800" b="1" dirty="0" err="1">
                <a:solidFill>
                  <a:srgbClr val="FFFF00"/>
                </a:solidFill>
                <a:latin typeface="+mn-lt"/>
              </a:rPr>
              <a:t>Paleolife</a:t>
            </a:r>
            <a:r>
              <a:rPr lang="en-US" sz="4800" b="1" dirty="0">
                <a:solidFill>
                  <a:srgbClr val="FFFF00"/>
                </a:solidFill>
                <a:latin typeface="+mn-lt"/>
              </a:rPr>
              <a:t> Found?</a:t>
            </a:r>
            <a:endParaRPr lang="en-US" sz="4800" dirty="0">
              <a:solidFill>
                <a:srgbClr val="FFFF00"/>
              </a:solidFill>
              <a:latin typeface="+mn-lt"/>
            </a:endParaRPr>
          </a:p>
          <a:p>
            <a:pPr algn="ctr">
              <a:lnSpc>
                <a:spcPct val="100000"/>
              </a:lnSpc>
              <a:spcBef>
                <a:spcPts val="600"/>
              </a:spcBef>
            </a:pPr>
            <a:r>
              <a:rPr lang="en-US" sz="2800" b="1" dirty="0">
                <a:solidFill>
                  <a:srgbClr val="FFC000"/>
                </a:solidFill>
                <a:latin typeface="+mn-lt"/>
              </a:rPr>
              <a:t>30</a:t>
            </a:r>
            <a:r>
              <a:rPr lang="en-US" sz="2800" b="1" baseline="30000" dirty="0">
                <a:solidFill>
                  <a:srgbClr val="FFC000"/>
                </a:solidFill>
                <a:latin typeface="+mn-lt"/>
              </a:rPr>
              <a:t>th</a:t>
            </a:r>
            <a:r>
              <a:rPr lang="en-US" sz="2800" b="1" dirty="0">
                <a:solidFill>
                  <a:srgbClr val="FFC000"/>
                </a:solidFill>
                <a:latin typeface="+mn-lt"/>
              </a:rPr>
              <a:t>  Anniversary: August 6</a:t>
            </a:r>
          </a:p>
        </p:txBody>
      </p:sp>
      <p:sp>
        <p:nvSpPr>
          <p:cNvPr id="4" name="TextBox 3">
            <a:extLst>
              <a:ext uri="{FF2B5EF4-FFF2-40B4-BE49-F238E27FC236}">
                <a16:creationId xmlns:a16="http://schemas.microsoft.com/office/drawing/2014/main" id="{A83F7508-5B2E-C51C-D2DD-AB95321B0080}"/>
              </a:ext>
            </a:extLst>
          </p:cNvPr>
          <p:cNvSpPr txBox="1"/>
          <p:nvPr/>
        </p:nvSpPr>
        <p:spPr>
          <a:xfrm>
            <a:off x="734096" y="4159876"/>
            <a:ext cx="7992188" cy="2277547"/>
          </a:xfrm>
          <a:prstGeom prst="rect">
            <a:avLst/>
          </a:prstGeom>
          <a:noFill/>
        </p:spPr>
        <p:txBody>
          <a:bodyPr wrap="none" rtlCol="0">
            <a:spAutoFit/>
          </a:bodyPr>
          <a:lstStyle/>
          <a:p>
            <a:pPr marL="285750" indent="-285750">
              <a:buFont typeface="Arial" panose="020B0604020202020204" pitchFamily="34" charset="0"/>
              <a:buChar char="•"/>
            </a:pPr>
            <a:r>
              <a:rPr lang="en-US" sz="2800" dirty="0">
                <a:solidFill>
                  <a:srgbClr val="FFC000"/>
                </a:solidFill>
              </a:rPr>
              <a:t> Four lines of evidence; all individually week</a:t>
            </a:r>
          </a:p>
          <a:p>
            <a:pPr marL="285750" indent="-285750">
              <a:spcBef>
                <a:spcPts val="1200"/>
              </a:spcBef>
              <a:buFont typeface="Arial" panose="020B0604020202020204" pitchFamily="34" charset="0"/>
              <a:buChar char="•"/>
            </a:pPr>
            <a:r>
              <a:rPr lang="en-US" sz="2800" dirty="0">
                <a:solidFill>
                  <a:srgbClr val="FFC000"/>
                </a:solidFill>
              </a:rPr>
              <a:t> “Lowest common denominator” argument</a:t>
            </a:r>
          </a:p>
          <a:p>
            <a:pPr marL="285750" indent="-285750">
              <a:spcBef>
                <a:spcPts val="1200"/>
              </a:spcBef>
              <a:buFont typeface="Arial" panose="020B0604020202020204" pitchFamily="34" charset="0"/>
              <a:buChar char="•"/>
            </a:pPr>
            <a:r>
              <a:rPr lang="en-US" sz="2800" dirty="0">
                <a:solidFill>
                  <a:srgbClr val="FFC000"/>
                </a:solidFill>
              </a:rPr>
              <a:t> Evidence insufficiently extraordinary</a:t>
            </a:r>
          </a:p>
          <a:p>
            <a:pPr marL="285750" indent="-285750">
              <a:spcBef>
                <a:spcPts val="1200"/>
              </a:spcBef>
              <a:buFont typeface="Arial" panose="020B0604020202020204" pitchFamily="34" charset="0"/>
              <a:buChar char="•"/>
            </a:pPr>
            <a:r>
              <a:rPr lang="en-US" sz="2800" dirty="0">
                <a:solidFill>
                  <a:srgbClr val="FFC000"/>
                </a:solidFill>
              </a:rPr>
              <a:t> Excellent example of how science inquiry operates!</a:t>
            </a:r>
          </a:p>
        </p:txBody>
      </p:sp>
    </p:spTree>
    <p:extLst>
      <p:ext uri="{BB962C8B-B14F-4D97-AF65-F5344CB8AC3E}">
        <p14:creationId xmlns:p14="http://schemas.microsoft.com/office/powerpoint/2010/main" val="1206002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DB0074E-7B9F-C7B9-AD61-476E5B1C5ACB}"/>
              </a:ext>
            </a:extLst>
          </p:cNvPr>
          <p:cNvSpPr txBox="1">
            <a:spLocks/>
          </p:cNvSpPr>
          <p:nvPr/>
        </p:nvSpPr>
        <p:spPr>
          <a:xfrm>
            <a:off x="-71919" y="274514"/>
            <a:ext cx="92878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Viking 2 </a:t>
            </a:r>
            <a:r>
              <a:rPr lang="en-US" sz="4800" dirty="0">
                <a:solidFill>
                  <a:srgbClr val="FFFF00"/>
                </a:solidFill>
                <a:latin typeface="+mn-lt"/>
              </a:rPr>
              <a:t>Lands on Mars</a:t>
            </a:r>
          </a:p>
          <a:p>
            <a:pPr algn="ctr">
              <a:spcBef>
                <a:spcPts val="1200"/>
              </a:spcBef>
            </a:pPr>
            <a:r>
              <a:rPr lang="en-US" sz="2800" b="1" dirty="0">
                <a:solidFill>
                  <a:srgbClr val="FFC000"/>
                </a:solidFill>
                <a:latin typeface="+mn-lt"/>
              </a:rPr>
              <a:t>50</a:t>
            </a:r>
            <a:r>
              <a:rPr lang="en-US" sz="2800" b="1" baseline="30000" dirty="0">
                <a:solidFill>
                  <a:srgbClr val="FFC000"/>
                </a:solidFill>
                <a:latin typeface="+mn-lt"/>
              </a:rPr>
              <a:t>th</a:t>
            </a:r>
            <a:r>
              <a:rPr lang="en-US" sz="2800" b="1" dirty="0">
                <a:solidFill>
                  <a:srgbClr val="FFC000"/>
                </a:solidFill>
                <a:latin typeface="+mn-lt"/>
              </a:rPr>
              <a:t>  Anniversary: September 3</a:t>
            </a:r>
          </a:p>
        </p:txBody>
      </p:sp>
      <p:pic>
        <p:nvPicPr>
          <p:cNvPr id="2" name="Picture 1">
            <a:extLst>
              <a:ext uri="{FF2B5EF4-FFF2-40B4-BE49-F238E27FC236}">
                <a16:creationId xmlns:a16="http://schemas.microsoft.com/office/drawing/2014/main" id="{C45600B5-3E94-1AB7-71EF-9C3AFE473CEC}"/>
              </a:ext>
            </a:extLst>
          </p:cNvPr>
          <p:cNvPicPr>
            <a:picLocks noChangeAspect="1"/>
          </p:cNvPicPr>
          <p:nvPr/>
        </p:nvPicPr>
        <p:blipFill>
          <a:blip r:embed="rId3"/>
          <a:stretch>
            <a:fillRect/>
          </a:stretch>
        </p:blipFill>
        <p:spPr>
          <a:xfrm>
            <a:off x="0" y="3546389"/>
            <a:ext cx="9144000" cy="3311611"/>
          </a:xfrm>
          <a:prstGeom prst="rect">
            <a:avLst/>
          </a:prstGeom>
        </p:spPr>
      </p:pic>
      <p:sp>
        <p:nvSpPr>
          <p:cNvPr id="4" name="TextBox 3">
            <a:extLst>
              <a:ext uri="{FF2B5EF4-FFF2-40B4-BE49-F238E27FC236}">
                <a16:creationId xmlns:a16="http://schemas.microsoft.com/office/drawing/2014/main" id="{CEC0E3D8-C435-48FE-77DA-A11AE9984D12}"/>
              </a:ext>
            </a:extLst>
          </p:cNvPr>
          <p:cNvSpPr txBox="1"/>
          <p:nvPr/>
        </p:nvSpPr>
        <p:spPr>
          <a:xfrm>
            <a:off x="1025610" y="1866431"/>
            <a:ext cx="8118390"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FFC000"/>
                </a:solidFill>
              </a:rPr>
              <a:t>Twin to </a:t>
            </a:r>
            <a:r>
              <a:rPr lang="en-US" sz="2800" i="1" dirty="0">
                <a:solidFill>
                  <a:srgbClr val="FFC000"/>
                </a:solidFill>
              </a:rPr>
              <a:t>Viking Lander 1</a:t>
            </a:r>
          </a:p>
          <a:p>
            <a:pPr marL="285750" indent="-285750">
              <a:spcBef>
                <a:spcPts val="1200"/>
              </a:spcBef>
              <a:buFont typeface="Arial" panose="020B0604020202020204" pitchFamily="34" charset="0"/>
              <a:buChar char="•"/>
            </a:pPr>
            <a:r>
              <a:rPr lang="en-US" sz="2800" dirty="0">
                <a:solidFill>
                  <a:srgbClr val="FFC000"/>
                </a:solidFill>
              </a:rPr>
              <a:t>Landing site named Gerald Soffen Memorial Station 				(Viking Project Scientist)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7796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F2AF5D-83DE-123E-1005-19A6787964FD}"/>
              </a:ext>
            </a:extLst>
          </p:cNvPr>
          <p:cNvPicPr>
            <a:picLocks noChangeAspect="1"/>
          </p:cNvPicPr>
          <p:nvPr/>
        </p:nvPicPr>
        <p:blipFill>
          <a:blip r:embed="rId3"/>
          <a:stretch>
            <a:fillRect/>
          </a:stretch>
        </p:blipFill>
        <p:spPr>
          <a:xfrm>
            <a:off x="5684108" y="2424040"/>
            <a:ext cx="3384309" cy="4433445"/>
          </a:xfrm>
          <a:prstGeom prst="rect">
            <a:avLst/>
          </a:prstGeom>
        </p:spPr>
      </p:pic>
      <p:sp>
        <p:nvSpPr>
          <p:cNvPr id="2" name="Title 1">
            <a:extLst>
              <a:ext uri="{FF2B5EF4-FFF2-40B4-BE49-F238E27FC236}">
                <a16:creationId xmlns:a16="http://schemas.microsoft.com/office/drawing/2014/main" id="{EFF6E281-0758-E761-171D-A83B7E99B199}"/>
              </a:ext>
            </a:extLst>
          </p:cNvPr>
          <p:cNvSpPr txBox="1">
            <a:spLocks/>
          </p:cNvSpPr>
          <p:nvPr/>
        </p:nvSpPr>
        <p:spPr>
          <a:xfrm>
            <a:off x="0" y="169413"/>
            <a:ext cx="9144000" cy="18032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Mars Global Surveyor</a:t>
            </a:r>
            <a:r>
              <a:rPr lang="en-US" sz="4800" b="1" dirty="0">
                <a:solidFill>
                  <a:srgbClr val="FFFF00"/>
                </a:solidFill>
                <a:latin typeface="+mn-lt"/>
              </a:rPr>
              <a:t>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30</a:t>
            </a:r>
            <a:r>
              <a:rPr lang="en-US" sz="2800" b="1" baseline="30000" dirty="0">
                <a:solidFill>
                  <a:srgbClr val="FFC000"/>
                </a:solidFill>
                <a:latin typeface="+mn-lt"/>
              </a:rPr>
              <a:t>th</a:t>
            </a:r>
            <a:r>
              <a:rPr lang="en-US" sz="2800" b="1" dirty="0">
                <a:solidFill>
                  <a:srgbClr val="FFC000"/>
                </a:solidFill>
                <a:latin typeface="+mn-lt"/>
              </a:rPr>
              <a:t>  Anniversary: November 7</a:t>
            </a:r>
          </a:p>
        </p:txBody>
      </p:sp>
      <p:sp>
        <p:nvSpPr>
          <p:cNvPr id="4" name="TextBox 3">
            <a:extLst>
              <a:ext uri="{FF2B5EF4-FFF2-40B4-BE49-F238E27FC236}">
                <a16:creationId xmlns:a16="http://schemas.microsoft.com/office/drawing/2014/main" id="{9BBB2E4B-403A-A6F4-A098-B37BF04B03DE}"/>
              </a:ext>
            </a:extLst>
          </p:cNvPr>
          <p:cNvSpPr txBox="1"/>
          <p:nvPr/>
        </p:nvSpPr>
        <p:spPr>
          <a:xfrm>
            <a:off x="75583" y="2356829"/>
            <a:ext cx="6374644" cy="344709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FFC000"/>
                </a:solidFill>
              </a:rPr>
              <a:t>Saved fuel by aerobraking</a:t>
            </a:r>
          </a:p>
          <a:p>
            <a:pPr marL="285750" indent="-285750">
              <a:spcBef>
                <a:spcPts val="1200"/>
              </a:spcBef>
              <a:buFont typeface="Arial" panose="020B0604020202020204" pitchFamily="34" charset="0"/>
              <a:buChar char="•"/>
            </a:pPr>
            <a:r>
              <a:rPr lang="en-US" sz="2800" dirty="0">
                <a:solidFill>
                  <a:srgbClr val="FFC000"/>
                </a:solidFill>
              </a:rPr>
              <a:t>Prelude to </a:t>
            </a:r>
            <a:r>
              <a:rPr lang="en-US" sz="2800" i="1" dirty="0">
                <a:solidFill>
                  <a:srgbClr val="FFC000"/>
                </a:solidFill>
              </a:rPr>
              <a:t>Mars Reconnaissance Orbiter</a:t>
            </a:r>
          </a:p>
          <a:p>
            <a:pPr marL="285750" indent="-285750">
              <a:spcBef>
                <a:spcPts val="1200"/>
              </a:spcBef>
              <a:buFont typeface="Arial" panose="020B0604020202020204" pitchFamily="34" charset="0"/>
              <a:buChar char="•"/>
            </a:pPr>
            <a:r>
              <a:rPr lang="en-US" sz="2800" dirty="0">
                <a:solidFill>
                  <a:srgbClr val="FFC000"/>
                </a:solidFill>
              </a:rPr>
              <a:t>Operated in Mars orbit for 10 years</a:t>
            </a:r>
          </a:p>
          <a:p>
            <a:pPr marL="285750" indent="-285750">
              <a:spcBef>
                <a:spcPts val="1200"/>
              </a:spcBef>
              <a:buFont typeface="Arial" panose="020B0604020202020204" pitchFamily="34" charset="0"/>
              <a:buChar char="•"/>
            </a:pPr>
            <a:r>
              <a:rPr lang="en-US" sz="2800" dirty="0">
                <a:solidFill>
                  <a:srgbClr val="FFC000"/>
                </a:solidFill>
              </a:rPr>
              <a:t>Two mission extensions</a:t>
            </a:r>
          </a:p>
          <a:p>
            <a:pPr marL="285750" indent="-285750">
              <a:spcBef>
                <a:spcPts val="1200"/>
              </a:spcBef>
              <a:buFont typeface="Arial" panose="020B0604020202020204" pitchFamily="34" charset="0"/>
              <a:buChar char="•"/>
            </a:pPr>
            <a:r>
              <a:rPr lang="en-US" sz="2800" dirty="0">
                <a:solidFill>
                  <a:srgbClr val="FFC000"/>
                </a:solidFill>
              </a:rPr>
              <a:t>Helped in landing site selections</a:t>
            </a:r>
          </a:p>
          <a:p>
            <a:pPr marL="285750" indent="-285750">
              <a:spcBef>
                <a:spcPts val="1200"/>
              </a:spcBef>
              <a:buFont typeface="Arial" panose="020B0604020202020204" pitchFamily="34" charset="0"/>
              <a:buChar char="•"/>
            </a:pPr>
            <a:r>
              <a:rPr lang="en-US" sz="2800" dirty="0">
                <a:solidFill>
                  <a:srgbClr val="FFC000"/>
                </a:solidFill>
              </a:rPr>
              <a:t>Also supported other missions as relay</a:t>
            </a:r>
          </a:p>
        </p:txBody>
      </p:sp>
    </p:spTree>
    <p:extLst>
      <p:ext uri="{BB962C8B-B14F-4D97-AF65-F5344CB8AC3E}">
        <p14:creationId xmlns:p14="http://schemas.microsoft.com/office/powerpoint/2010/main" val="1646457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571A8E-FA0C-D62D-82A3-3DB10BCA2BC7}"/>
              </a:ext>
            </a:extLst>
          </p:cNvPr>
          <p:cNvPicPr>
            <a:picLocks noChangeAspect="1"/>
          </p:cNvPicPr>
          <p:nvPr/>
        </p:nvPicPr>
        <p:blipFill>
          <a:blip r:embed="rId3"/>
          <a:stretch>
            <a:fillRect/>
          </a:stretch>
        </p:blipFill>
        <p:spPr>
          <a:xfrm>
            <a:off x="0" y="758952"/>
            <a:ext cx="9144000" cy="6099048"/>
          </a:xfrm>
          <a:prstGeom prst="rect">
            <a:avLst/>
          </a:prstGeom>
        </p:spPr>
      </p:pic>
      <p:sp>
        <p:nvSpPr>
          <p:cNvPr id="3" name="Title 1">
            <a:extLst>
              <a:ext uri="{FF2B5EF4-FFF2-40B4-BE49-F238E27FC236}">
                <a16:creationId xmlns:a16="http://schemas.microsoft.com/office/drawing/2014/main" id="{702E9B93-43C4-FE61-B7EF-E298EC50AB0F}"/>
              </a:ext>
            </a:extLst>
          </p:cNvPr>
          <p:cNvSpPr txBox="1">
            <a:spLocks/>
          </p:cNvSpPr>
          <p:nvPr/>
        </p:nvSpPr>
        <p:spPr>
          <a:xfrm>
            <a:off x="-105310" y="0"/>
            <a:ext cx="9020710" cy="19054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i="1" dirty="0">
                <a:solidFill>
                  <a:srgbClr val="FFFF00"/>
                </a:solidFill>
                <a:latin typeface="+mn-lt"/>
              </a:rPr>
              <a:t>Mariner 9</a:t>
            </a:r>
          </a:p>
          <a:p>
            <a:pPr algn="ctr"/>
            <a:r>
              <a:rPr lang="en-US" sz="3600" dirty="0">
                <a:latin typeface="+mn-lt"/>
              </a:rPr>
              <a:t>Mars Orbit Insertion</a:t>
            </a:r>
          </a:p>
          <a:p>
            <a:pPr algn="ctr">
              <a:lnSpc>
                <a:spcPct val="100000"/>
              </a:lnSpc>
              <a:spcBef>
                <a:spcPts val="600"/>
              </a:spcBef>
            </a:pPr>
            <a:r>
              <a:rPr lang="en-US" sz="2800" b="1" dirty="0">
                <a:latin typeface="+mn-lt"/>
              </a:rPr>
              <a:t>55</a:t>
            </a:r>
            <a:r>
              <a:rPr lang="en-US" sz="2800" b="1" baseline="30000" dirty="0">
                <a:latin typeface="+mn-lt"/>
              </a:rPr>
              <a:t>th</a:t>
            </a:r>
            <a:r>
              <a:rPr lang="en-US" sz="2800" b="1" dirty="0">
                <a:latin typeface="+mn-lt"/>
              </a:rPr>
              <a:t> Anniversary: November 13</a:t>
            </a:r>
          </a:p>
        </p:txBody>
      </p:sp>
    </p:spTree>
    <p:extLst>
      <p:ext uri="{BB962C8B-B14F-4D97-AF65-F5344CB8AC3E}">
        <p14:creationId xmlns:p14="http://schemas.microsoft.com/office/powerpoint/2010/main" val="3444778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AA58-8E3D-9D3B-3F71-40433D7535D8}"/>
              </a:ext>
            </a:extLst>
          </p:cNvPr>
          <p:cNvSpPr txBox="1">
            <a:spLocks/>
          </p:cNvSpPr>
          <p:nvPr/>
        </p:nvSpPr>
        <p:spPr>
          <a:xfrm>
            <a:off x="41096" y="82743"/>
            <a:ext cx="90618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Curiosity </a:t>
            </a:r>
            <a:r>
              <a:rPr lang="en-US" sz="4800" b="1" dirty="0">
                <a:solidFill>
                  <a:srgbClr val="FFFF00"/>
                </a:solidFill>
                <a:latin typeface="+mn-lt"/>
              </a:rPr>
              <a:t>Rover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15</a:t>
            </a:r>
            <a:r>
              <a:rPr lang="en-US" sz="2800" b="1" baseline="30000" dirty="0">
                <a:solidFill>
                  <a:srgbClr val="FFC000"/>
                </a:solidFill>
                <a:latin typeface="+mn-lt"/>
              </a:rPr>
              <a:t>th</a:t>
            </a:r>
            <a:r>
              <a:rPr lang="en-US" sz="2800" b="1" dirty="0">
                <a:solidFill>
                  <a:srgbClr val="FFC000"/>
                </a:solidFill>
                <a:latin typeface="+mn-lt"/>
              </a:rPr>
              <a:t>  Anniversary: November 26</a:t>
            </a:r>
          </a:p>
        </p:txBody>
      </p:sp>
      <p:pic>
        <p:nvPicPr>
          <p:cNvPr id="3" name="Picture 2">
            <a:extLst>
              <a:ext uri="{FF2B5EF4-FFF2-40B4-BE49-F238E27FC236}">
                <a16:creationId xmlns:a16="http://schemas.microsoft.com/office/drawing/2014/main" id="{19B55DEA-0CA5-89A5-DF4E-EE6EF586CCBE}"/>
              </a:ext>
            </a:extLst>
          </p:cNvPr>
          <p:cNvPicPr>
            <a:picLocks noChangeAspect="1"/>
          </p:cNvPicPr>
          <p:nvPr/>
        </p:nvPicPr>
        <p:blipFill>
          <a:blip r:embed="rId3"/>
          <a:stretch>
            <a:fillRect/>
          </a:stretch>
        </p:blipFill>
        <p:spPr>
          <a:xfrm>
            <a:off x="-20550" y="1655805"/>
            <a:ext cx="9185097" cy="2862574"/>
          </a:xfrm>
          <a:prstGeom prst="rect">
            <a:avLst/>
          </a:prstGeom>
        </p:spPr>
      </p:pic>
      <p:sp>
        <p:nvSpPr>
          <p:cNvPr id="4" name="TextBox 3">
            <a:extLst>
              <a:ext uri="{FF2B5EF4-FFF2-40B4-BE49-F238E27FC236}">
                <a16:creationId xmlns:a16="http://schemas.microsoft.com/office/drawing/2014/main" id="{F6B0C2AD-08D1-D2DA-BC61-7DA28FBBA03B}"/>
              </a:ext>
            </a:extLst>
          </p:cNvPr>
          <p:cNvSpPr txBox="1"/>
          <p:nvPr/>
        </p:nvSpPr>
        <p:spPr>
          <a:xfrm flipH="1">
            <a:off x="323288" y="4580453"/>
            <a:ext cx="8538519" cy="2277547"/>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FFC000"/>
                </a:solidFill>
              </a:rPr>
              <a:t>Originally named “Mars Science Laboratory”</a:t>
            </a:r>
          </a:p>
          <a:p>
            <a:pPr marL="285750" indent="-285750">
              <a:spcBef>
                <a:spcPts val="1200"/>
              </a:spcBef>
              <a:buFont typeface="Arial" panose="020B0604020202020204" pitchFamily="34" charset="0"/>
              <a:buChar char="•"/>
            </a:pPr>
            <a:r>
              <a:rPr lang="en-US" sz="2800" dirty="0">
                <a:solidFill>
                  <a:srgbClr val="FFC000"/>
                </a:solidFill>
              </a:rPr>
              <a:t>Landed on Mt. Sharp, a Gale Crater lake bottom deposit</a:t>
            </a:r>
          </a:p>
          <a:p>
            <a:pPr marL="285750" indent="-285750">
              <a:spcBef>
                <a:spcPts val="1200"/>
              </a:spcBef>
              <a:buFont typeface="Arial" panose="020B0604020202020204" pitchFamily="34" charset="0"/>
              <a:buChar char="•"/>
            </a:pPr>
            <a:r>
              <a:rPr lang="en-US" sz="2800" dirty="0">
                <a:solidFill>
                  <a:srgbClr val="FFC000"/>
                </a:solidFill>
              </a:rPr>
              <a:t>First use of “sky crane” landing system</a:t>
            </a:r>
          </a:p>
          <a:p>
            <a:pPr marL="285750" indent="-285750">
              <a:spcBef>
                <a:spcPts val="1200"/>
              </a:spcBef>
              <a:buFont typeface="Arial" panose="020B0604020202020204" pitchFamily="34" charset="0"/>
              <a:buChar char="•"/>
            </a:pPr>
            <a:r>
              <a:rPr lang="en-US" sz="2800" dirty="0">
                <a:solidFill>
                  <a:srgbClr val="FFC000"/>
                </a:solidFill>
              </a:rPr>
              <a:t>Still in full operation </a:t>
            </a:r>
          </a:p>
        </p:txBody>
      </p:sp>
    </p:spTree>
    <p:extLst>
      <p:ext uri="{BB962C8B-B14F-4D97-AF65-F5344CB8AC3E}">
        <p14:creationId xmlns:p14="http://schemas.microsoft.com/office/powerpoint/2010/main" val="2430619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C317-A9DD-C02C-5979-367C045E9924}"/>
              </a:ext>
            </a:extLst>
          </p:cNvPr>
          <p:cNvSpPr txBox="1">
            <a:spLocks/>
          </p:cNvSpPr>
          <p:nvPr/>
        </p:nvSpPr>
        <p:spPr>
          <a:xfrm>
            <a:off x="41097" y="210509"/>
            <a:ext cx="6065790" cy="19162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Mars 2 </a:t>
            </a:r>
            <a:r>
              <a:rPr lang="en-US" sz="4800" dirty="0">
                <a:solidFill>
                  <a:srgbClr val="FFFF00"/>
                </a:solidFill>
                <a:latin typeface="+mn-lt"/>
              </a:rPr>
              <a:t>Spacecraft</a:t>
            </a:r>
            <a:r>
              <a:rPr lang="en-US" dirty="0">
                <a:solidFill>
                  <a:srgbClr val="FFFF00"/>
                </a:solidFill>
                <a:latin typeface="+mn-lt"/>
              </a:rPr>
              <a:t> </a:t>
            </a:r>
          </a:p>
          <a:p>
            <a:pPr algn="ctr">
              <a:lnSpc>
                <a:spcPct val="100000"/>
              </a:lnSpc>
              <a:spcBef>
                <a:spcPts val="0"/>
              </a:spcBef>
            </a:pPr>
            <a:r>
              <a:rPr lang="en-US" sz="3600" dirty="0">
                <a:solidFill>
                  <a:srgbClr val="FFFF00"/>
                </a:solidFill>
                <a:latin typeface="+mn-lt"/>
              </a:rPr>
              <a:t>Crash-lands on Mars</a:t>
            </a:r>
          </a:p>
          <a:p>
            <a:pPr algn="ctr">
              <a:lnSpc>
                <a:spcPct val="100000"/>
              </a:lnSpc>
              <a:spcBef>
                <a:spcPts val="600"/>
              </a:spcBef>
            </a:pPr>
            <a:r>
              <a:rPr lang="en-US" sz="2800" b="1" dirty="0">
                <a:solidFill>
                  <a:srgbClr val="FFC000"/>
                </a:solidFill>
                <a:latin typeface="+mn-lt"/>
              </a:rPr>
              <a:t>55</a:t>
            </a:r>
            <a:r>
              <a:rPr lang="en-US" sz="2800" b="1" baseline="30000" dirty="0">
                <a:solidFill>
                  <a:srgbClr val="FFC000"/>
                </a:solidFill>
                <a:latin typeface="+mn-lt"/>
              </a:rPr>
              <a:t>th</a:t>
            </a:r>
            <a:r>
              <a:rPr lang="en-US" sz="2800" b="1" dirty="0">
                <a:solidFill>
                  <a:srgbClr val="FFC000"/>
                </a:solidFill>
                <a:latin typeface="+mn-lt"/>
              </a:rPr>
              <a:t>  Anniversary: November 27</a:t>
            </a:r>
          </a:p>
        </p:txBody>
      </p:sp>
      <p:pic>
        <p:nvPicPr>
          <p:cNvPr id="1026" name="Picture 2">
            <a:extLst>
              <a:ext uri="{FF2B5EF4-FFF2-40B4-BE49-F238E27FC236}">
                <a16:creationId xmlns:a16="http://schemas.microsoft.com/office/drawing/2014/main" id="{7EC04AF5-B80E-8D70-C6FA-3A30DDB0E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826" y="2449284"/>
            <a:ext cx="5152572" cy="38644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6B214A1-1B6D-110C-1A60-50D5A40948B6}"/>
              </a:ext>
            </a:extLst>
          </p:cNvPr>
          <p:cNvPicPr>
            <a:picLocks noChangeAspect="1"/>
          </p:cNvPicPr>
          <p:nvPr/>
        </p:nvPicPr>
        <p:blipFill>
          <a:blip r:embed="rId4"/>
          <a:stretch>
            <a:fillRect/>
          </a:stretch>
        </p:blipFill>
        <p:spPr>
          <a:xfrm>
            <a:off x="5954486" y="-1"/>
            <a:ext cx="3189514" cy="2883320"/>
          </a:xfrm>
          <a:prstGeom prst="rect">
            <a:avLst/>
          </a:prstGeom>
        </p:spPr>
      </p:pic>
      <p:pic>
        <p:nvPicPr>
          <p:cNvPr id="1028" name="Picture 4" descr="undefined">
            <a:extLst>
              <a:ext uri="{FF2B5EF4-FFF2-40B4-BE49-F238E27FC236}">
                <a16:creationId xmlns:a16="http://schemas.microsoft.com/office/drawing/2014/main" id="{BEC77398-F1E7-6DC4-B12A-97B9037CFA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045" y="4731250"/>
            <a:ext cx="3190955" cy="21267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E78783-C406-50CF-70E8-F8652A42CEFB}"/>
              </a:ext>
            </a:extLst>
          </p:cNvPr>
          <p:cNvSpPr txBox="1"/>
          <p:nvPr/>
        </p:nvSpPr>
        <p:spPr>
          <a:xfrm>
            <a:off x="7133103" y="2989209"/>
            <a:ext cx="832279" cy="369332"/>
          </a:xfrm>
          <a:prstGeom prst="rect">
            <a:avLst/>
          </a:prstGeom>
          <a:noFill/>
        </p:spPr>
        <p:txBody>
          <a:bodyPr wrap="none" rtlCol="0">
            <a:spAutoFit/>
          </a:bodyPr>
          <a:lstStyle/>
          <a:p>
            <a:r>
              <a:rPr lang="en-US" b="1" dirty="0">
                <a:solidFill>
                  <a:schemeClr val="bg1"/>
                </a:solidFill>
              </a:rPr>
              <a:t>Lander</a:t>
            </a:r>
          </a:p>
        </p:txBody>
      </p:sp>
      <p:sp>
        <p:nvSpPr>
          <p:cNvPr id="6" name="TextBox 5">
            <a:extLst>
              <a:ext uri="{FF2B5EF4-FFF2-40B4-BE49-F238E27FC236}">
                <a16:creationId xmlns:a16="http://schemas.microsoft.com/office/drawing/2014/main" id="{DDE87656-790F-C534-67E7-DB8D31AD4FA9}"/>
              </a:ext>
            </a:extLst>
          </p:cNvPr>
          <p:cNvSpPr txBox="1"/>
          <p:nvPr/>
        </p:nvSpPr>
        <p:spPr>
          <a:xfrm>
            <a:off x="6804970" y="4256028"/>
            <a:ext cx="1710340" cy="369332"/>
          </a:xfrm>
          <a:prstGeom prst="rect">
            <a:avLst/>
          </a:prstGeom>
          <a:noFill/>
        </p:spPr>
        <p:txBody>
          <a:bodyPr wrap="none" rtlCol="0">
            <a:spAutoFit/>
          </a:bodyPr>
          <a:lstStyle/>
          <a:p>
            <a:r>
              <a:rPr lang="en-US" b="1" dirty="0" err="1">
                <a:solidFill>
                  <a:schemeClr val="bg1"/>
                </a:solidFill>
              </a:rPr>
              <a:t>PrOP</a:t>
            </a:r>
            <a:r>
              <a:rPr lang="en-US" b="1" dirty="0">
                <a:solidFill>
                  <a:schemeClr val="bg1"/>
                </a:solidFill>
              </a:rPr>
              <a:t>-M “rover”</a:t>
            </a:r>
          </a:p>
        </p:txBody>
      </p:sp>
      <p:sp>
        <p:nvSpPr>
          <p:cNvPr id="7" name="TextBox 6">
            <a:extLst>
              <a:ext uri="{FF2B5EF4-FFF2-40B4-BE49-F238E27FC236}">
                <a16:creationId xmlns:a16="http://schemas.microsoft.com/office/drawing/2014/main" id="{9960012B-34BD-5593-11AB-2F2AB764E5B0}"/>
              </a:ext>
            </a:extLst>
          </p:cNvPr>
          <p:cNvSpPr txBox="1"/>
          <p:nvPr/>
        </p:nvSpPr>
        <p:spPr>
          <a:xfrm>
            <a:off x="1741714" y="6451580"/>
            <a:ext cx="1890774" cy="369332"/>
          </a:xfrm>
          <a:prstGeom prst="rect">
            <a:avLst/>
          </a:prstGeom>
          <a:noFill/>
        </p:spPr>
        <p:txBody>
          <a:bodyPr wrap="none" rtlCol="0">
            <a:spAutoFit/>
          </a:bodyPr>
          <a:lstStyle/>
          <a:p>
            <a:r>
              <a:rPr lang="en-US" b="1" i="1" dirty="0">
                <a:solidFill>
                  <a:schemeClr val="bg1"/>
                </a:solidFill>
              </a:rPr>
              <a:t>Mars 2</a:t>
            </a:r>
            <a:r>
              <a:rPr lang="en-US" b="1" dirty="0">
                <a:solidFill>
                  <a:schemeClr val="bg1"/>
                </a:solidFill>
              </a:rPr>
              <a:t> Spacecraft</a:t>
            </a:r>
          </a:p>
        </p:txBody>
      </p:sp>
    </p:spTree>
    <p:extLst>
      <p:ext uri="{BB962C8B-B14F-4D97-AF65-F5344CB8AC3E}">
        <p14:creationId xmlns:p14="http://schemas.microsoft.com/office/powerpoint/2010/main" val="314744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D6CB-CEC9-6470-B2BB-FEEC85F05B9A}"/>
              </a:ext>
            </a:extLst>
          </p:cNvPr>
          <p:cNvSpPr txBox="1">
            <a:spLocks/>
          </p:cNvSpPr>
          <p:nvPr/>
        </p:nvSpPr>
        <p:spPr>
          <a:xfrm>
            <a:off x="41096" y="200234"/>
            <a:ext cx="9061807" cy="17724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Mars Pathfinder </a:t>
            </a:r>
            <a:r>
              <a:rPr lang="en-US" sz="4800" dirty="0">
                <a:solidFill>
                  <a:srgbClr val="FFFF00"/>
                </a:solidFill>
                <a:latin typeface="+mn-lt"/>
              </a:rPr>
              <a:t>Launched</a:t>
            </a:r>
          </a:p>
          <a:p>
            <a:pPr algn="ctr">
              <a:lnSpc>
                <a:spcPct val="100000"/>
              </a:lnSpc>
              <a:spcBef>
                <a:spcPts val="600"/>
              </a:spcBef>
            </a:pPr>
            <a:r>
              <a:rPr lang="en-US" sz="2800" b="1" dirty="0">
                <a:solidFill>
                  <a:srgbClr val="FFC000"/>
                </a:solidFill>
                <a:latin typeface="+mn-lt"/>
              </a:rPr>
              <a:t>30</a:t>
            </a:r>
            <a:r>
              <a:rPr lang="en-US" sz="2800" b="1" baseline="30000" dirty="0">
                <a:solidFill>
                  <a:srgbClr val="FFC000"/>
                </a:solidFill>
                <a:latin typeface="+mn-lt"/>
              </a:rPr>
              <a:t>th</a:t>
            </a:r>
            <a:r>
              <a:rPr lang="en-US" sz="2800" b="1" dirty="0">
                <a:solidFill>
                  <a:srgbClr val="FFC000"/>
                </a:solidFill>
                <a:latin typeface="+mn-lt"/>
              </a:rPr>
              <a:t>  Anniversary: December 4</a:t>
            </a:r>
          </a:p>
        </p:txBody>
      </p:sp>
      <p:pic>
        <p:nvPicPr>
          <p:cNvPr id="3" name="Picture 2">
            <a:extLst>
              <a:ext uri="{FF2B5EF4-FFF2-40B4-BE49-F238E27FC236}">
                <a16:creationId xmlns:a16="http://schemas.microsoft.com/office/drawing/2014/main" id="{E8F33BCB-4140-F797-6886-4E524F0CDE41}"/>
              </a:ext>
            </a:extLst>
          </p:cNvPr>
          <p:cNvPicPr>
            <a:picLocks noChangeAspect="1"/>
          </p:cNvPicPr>
          <p:nvPr/>
        </p:nvPicPr>
        <p:blipFill>
          <a:blip r:embed="rId3"/>
          <a:stretch>
            <a:fillRect/>
          </a:stretch>
        </p:blipFill>
        <p:spPr>
          <a:xfrm>
            <a:off x="4374350" y="3863662"/>
            <a:ext cx="4769649" cy="2994338"/>
          </a:xfrm>
          <a:prstGeom prst="rect">
            <a:avLst/>
          </a:prstGeom>
        </p:spPr>
      </p:pic>
      <p:sp>
        <p:nvSpPr>
          <p:cNvPr id="4" name="TextBox 3">
            <a:extLst>
              <a:ext uri="{FF2B5EF4-FFF2-40B4-BE49-F238E27FC236}">
                <a16:creationId xmlns:a16="http://schemas.microsoft.com/office/drawing/2014/main" id="{14E9E7A3-AE6E-6012-2DEF-E2AE0D946A11}"/>
              </a:ext>
            </a:extLst>
          </p:cNvPr>
          <p:cNvSpPr txBox="1"/>
          <p:nvPr/>
        </p:nvSpPr>
        <p:spPr>
          <a:xfrm>
            <a:off x="180303" y="2382591"/>
            <a:ext cx="7058407" cy="3293209"/>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n-US" sz="2800" dirty="0">
                <a:solidFill>
                  <a:srgbClr val="FFC000"/>
                </a:solidFill>
              </a:rPr>
              <a:t>First wheeled rover on Mars</a:t>
            </a:r>
          </a:p>
          <a:p>
            <a:pPr marL="285750" indent="-285750">
              <a:spcBef>
                <a:spcPts val="1200"/>
              </a:spcBef>
              <a:buFont typeface="Arial" panose="020B0604020202020204" pitchFamily="34" charset="0"/>
              <a:buChar char="•"/>
            </a:pPr>
            <a:r>
              <a:rPr lang="en-US" sz="2800" dirty="0">
                <a:solidFill>
                  <a:srgbClr val="FFC000"/>
                </a:solidFill>
              </a:rPr>
              <a:t>First mission with significant internet support</a:t>
            </a:r>
          </a:p>
          <a:p>
            <a:pPr marL="285750" indent="-285750">
              <a:spcBef>
                <a:spcPts val="1200"/>
              </a:spcBef>
              <a:buFont typeface="Arial" panose="020B0604020202020204" pitchFamily="34" charset="0"/>
              <a:buChar char="•"/>
            </a:pPr>
            <a:r>
              <a:rPr lang="en-US" sz="2800" dirty="0">
                <a:solidFill>
                  <a:srgbClr val="FFC000"/>
                </a:solidFill>
              </a:rPr>
              <a:t>Landed on July 4, 1997</a:t>
            </a:r>
          </a:p>
          <a:p>
            <a:pPr marL="285750" indent="-285750">
              <a:spcBef>
                <a:spcPts val="1200"/>
              </a:spcBef>
              <a:buFont typeface="Arial" panose="020B0604020202020204" pitchFamily="34" charset="0"/>
              <a:buChar char="•"/>
            </a:pPr>
            <a:r>
              <a:rPr lang="en-US" sz="2800" dirty="0">
                <a:solidFill>
                  <a:srgbClr val="FFC000"/>
                </a:solidFill>
              </a:rPr>
              <a:t>Huge interest! </a:t>
            </a:r>
          </a:p>
          <a:p>
            <a:pPr marL="742950" lvl="1" indent="-285750">
              <a:spcBef>
                <a:spcPts val="600"/>
              </a:spcBef>
              <a:buFont typeface="Arial" panose="020B0604020202020204" pitchFamily="34" charset="0"/>
              <a:buChar char="•"/>
            </a:pPr>
            <a:r>
              <a:rPr lang="en-US" sz="2400" dirty="0">
                <a:solidFill>
                  <a:srgbClr val="FFC000"/>
                </a:solidFill>
              </a:rPr>
              <a:t>Radio-controlled rover</a:t>
            </a:r>
          </a:p>
          <a:p>
            <a:pPr marL="742950" lvl="1" indent="-285750">
              <a:spcBef>
                <a:spcPts val="600"/>
              </a:spcBef>
              <a:buFont typeface="Arial" panose="020B0604020202020204" pitchFamily="34" charset="0"/>
              <a:buChar char="•"/>
            </a:pPr>
            <a:r>
              <a:rPr lang="en-US" sz="2400" dirty="0">
                <a:solidFill>
                  <a:srgbClr val="FFC000"/>
                </a:solidFill>
              </a:rPr>
              <a:t>Whimsical rock names</a:t>
            </a:r>
          </a:p>
        </p:txBody>
      </p:sp>
    </p:spTree>
    <p:extLst>
      <p:ext uri="{BB962C8B-B14F-4D97-AF65-F5344CB8AC3E}">
        <p14:creationId xmlns:p14="http://schemas.microsoft.com/office/powerpoint/2010/main" val="3731669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D92F-4FF4-8343-3AAE-FB5FAACDC900}"/>
              </a:ext>
            </a:extLst>
          </p:cNvPr>
          <p:cNvSpPr txBox="1">
            <a:spLocks/>
          </p:cNvSpPr>
          <p:nvPr/>
        </p:nvSpPr>
        <p:spPr>
          <a:xfrm>
            <a:off x="41096" y="0"/>
            <a:ext cx="9061807" cy="19931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i="1" dirty="0">
                <a:solidFill>
                  <a:srgbClr val="FFFF00"/>
                </a:solidFill>
                <a:latin typeface="+mn-lt"/>
              </a:rPr>
              <a:t>December 27</a:t>
            </a:r>
            <a:endParaRPr lang="en-US" sz="4800" dirty="0">
              <a:solidFill>
                <a:srgbClr val="FFFF00"/>
              </a:solidFill>
              <a:latin typeface="+mn-lt"/>
            </a:endParaRPr>
          </a:p>
          <a:p>
            <a:pPr algn="ctr">
              <a:lnSpc>
                <a:spcPct val="100000"/>
              </a:lnSpc>
              <a:spcBef>
                <a:spcPts val="600"/>
              </a:spcBef>
            </a:pPr>
            <a:r>
              <a:rPr lang="en-US" sz="3200" b="1" dirty="0">
                <a:solidFill>
                  <a:srgbClr val="FFC000"/>
                </a:solidFill>
                <a:latin typeface="+mn-lt"/>
              </a:rPr>
              <a:t>Tycho Brahe’s 480</a:t>
            </a:r>
            <a:r>
              <a:rPr lang="en-US" sz="3200" b="1" baseline="30000" dirty="0">
                <a:solidFill>
                  <a:srgbClr val="FFC000"/>
                </a:solidFill>
                <a:latin typeface="+mn-lt"/>
              </a:rPr>
              <a:t>th</a:t>
            </a:r>
            <a:r>
              <a:rPr lang="en-US" sz="3200" b="1" dirty="0">
                <a:solidFill>
                  <a:srgbClr val="FFC000"/>
                </a:solidFill>
                <a:latin typeface="+mn-lt"/>
              </a:rPr>
              <a:t> Birthday</a:t>
            </a:r>
          </a:p>
          <a:p>
            <a:pPr algn="ctr">
              <a:lnSpc>
                <a:spcPct val="100000"/>
              </a:lnSpc>
              <a:spcBef>
                <a:spcPts val="600"/>
              </a:spcBef>
            </a:pPr>
            <a:r>
              <a:rPr lang="en-US" sz="3200" b="1" dirty="0">
                <a:solidFill>
                  <a:srgbClr val="FFC000"/>
                </a:solidFill>
                <a:latin typeface="+mn-lt"/>
              </a:rPr>
              <a:t>Johannes Kepler’s 455</a:t>
            </a:r>
            <a:r>
              <a:rPr lang="en-US" sz="3200" b="1" baseline="30000" dirty="0">
                <a:solidFill>
                  <a:srgbClr val="FFC000"/>
                </a:solidFill>
                <a:latin typeface="+mn-lt"/>
              </a:rPr>
              <a:t>th</a:t>
            </a:r>
            <a:r>
              <a:rPr lang="en-US" sz="3200" b="1" dirty="0">
                <a:solidFill>
                  <a:srgbClr val="FFC000"/>
                </a:solidFill>
                <a:latin typeface="+mn-lt"/>
              </a:rPr>
              <a:t> Birthday</a:t>
            </a:r>
          </a:p>
        </p:txBody>
      </p:sp>
      <p:pic>
        <p:nvPicPr>
          <p:cNvPr id="3" name="Picture 2">
            <a:extLst>
              <a:ext uri="{FF2B5EF4-FFF2-40B4-BE49-F238E27FC236}">
                <a16:creationId xmlns:a16="http://schemas.microsoft.com/office/drawing/2014/main" id="{95CD4255-AA94-73B5-B584-D5D5F6D3A6ED}"/>
              </a:ext>
            </a:extLst>
          </p:cNvPr>
          <p:cNvPicPr>
            <a:picLocks noChangeAspect="1"/>
          </p:cNvPicPr>
          <p:nvPr/>
        </p:nvPicPr>
        <p:blipFill>
          <a:blip r:embed="rId3"/>
          <a:stretch>
            <a:fillRect/>
          </a:stretch>
        </p:blipFill>
        <p:spPr>
          <a:xfrm>
            <a:off x="696686" y="2057950"/>
            <a:ext cx="3234780" cy="4201887"/>
          </a:xfrm>
          <a:prstGeom prst="rect">
            <a:avLst/>
          </a:prstGeom>
        </p:spPr>
      </p:pic>
      <p:pic>
        <p:nvPicPr>
          <p:cNvPr id="6" name="Picture 5">
            <a:extLst>
              <a:ext uri="{FF2B5EF4-FFF2-40B4-BE49-F238E27FC236}">
                <a16:creationId xmlns:a16="http://schemas.microsoft.com/office/drawing/2014/main" id="{39B2EB24-ADF6-2F11-06E3-F9B94D68E052}"/>
              </a:ext>
            </a:extLst>
          </p:cNvPr>
          <p:cNvPicPr>
            <a:picLocks noChangeAspect="1"/>
          </p:cNvPicPr>
          <p:nvPr/>
        </p:nvPicPr>
        <p:blipFill>
          <a:blip r:embed="rId4"/>
          <a:stretch>
            <a:fillRect/>
          </a:stretch>
        </p:blipFill>
        <p:spPr>
          <a:xfrm>
            <a:off x="5006461" y="1993187"/>
            <a:ext cx="3234008" cy="4201887"/>
          </a:xfrm>
          <a:prstGeom prst="rect">
            <a:avLst/>
          </a:prstGeom>
        </p:spPr>
      </p:pic>
      <p:sp>
        <p:nvSpPr>
          <p:cNvPr id="8" name="TextBox 7">
            <a:extLst>
              <a:ext uri="{FF2B5EF4-FFF2-40B4-BE49-F238E27FC236}">
                <a16:creationId xmlns:a16="http://schemas.microsoft.com/office/drawing/2014/main" id="{17C6C53A-7E2A-DA5F-A83B-44AA63F6A7B9}"/>
              </a:ext>
            </a:extLst>
          </p:cNvPr>
          <p:cNvSpPr txBox="1"/>
          <p:nvPr/>
        </p:nvSpPr>
        <p:spPr>
          <a:xfrm>
            <a:off x="440335" y="6324600"/>
            <a:ext cx="8703665" cy="338554"/>
          </a:xfrm>
          <a:prstGeom prst="rect">
            <a:avLst/>
          </a:prstGeom>
          <a:noFill/>
        </p:spPr>
        <p:txBody>
          <a:bodyPr wrap="none" rtlCol="0">
            <a:spAutoFit/>
          </a:bodyPr>
          <a:lstStyle/>
          <a:p>
            <a:r>
              <a:rPr lang="en-US" sz="1600" dirty="0">
                <a:solidFill>
                  <a:schemeClr val="bg1"/>
                </a:solidFill>
              </a:rPr>
              <a:t>Made Key Observations of Mars’ Position	     Used Observations to Derive Laws of Planetary Motion </a:t>
            </a:r>
          </a:p>
        </p:txBody>
      </p:sp>
    </p:spTree>
    <p:extLst>
      <p:ext uri="{BB962C8B-B14F-4D97-AF65-F5344CB8AC3E}">
        <p14:creationId xmlns:p14="http://schemas.microsoft.com/office/powerpoint/2010/main" val="2894145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97E2-CC67-D614-3823-B4651FF78958}"/>
              </a:ext>
            </a:extLst>
          </p:cNvPr>
          <p:cNvSpPr txBox="1">
            <a:spLocks/>
          </p:cNvSpPr>
          <p:nvPr/>
        </p:nvSpPr>
        <p:spPr>
          <a:xfrm>
            <a:off x="41096" y="385169"/>
            <a:ext cx="90618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200"/>
              </a:spcBef>
            </a:pPr>
            <a:r>
              <a:rPr lang="en-US" sz="4800" b="1" dirty="0">
                <a:solidFill>
                  <a:srgbClr val="FFFF00"/>
                </a:solidFill>
                <a:latin typeface="+mn-lt"/>
              </a:rPr>
              <a:t>CONCLUSIONS</a:t>
            </a:r>
            <a:endParaRPr lang="en-US" sz="3200" b="1" dirty="0">
              <a:solidFill>
                <a:srgbClr val="FFC000"/>
              </a:solidFill>
              <a:latin typeface="+mn-lt"/>
            </a:endParaRPr>
          </a:p>
        </p:txBody>
      </p:sp>
    </p:spTree>
    <p:extLst>
      <p:ext uri="{BB962C8B-B14F-4D97-AF65-F5344CB8AC3E}">
        <p14:creationId xmlns:p14="http://schemas.microsoft.com/office/powerpoint/2010/main" val="378048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558AA8-ABDF-304F-2FF2-2682084C3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2331D-16FE-E018-1F1D-49C3F01D3C5B}"/>
              </a:ext>
            </a:extLst>
          </p:cNvPr>
          <p:cNvSpPr>
            <a:spLocks noGrp="1"/>
          </p:cNvSpPr>
          <p:nvPr>
            <p:ph type="title"/>
          </p:nvPr>
        </p:nvSpPr>
        <p:spPr>
          <a:xfrm>
            <a:off x="453989" y="334303"/>
            <a:ext cx="8227674" cy="1325563"/>
          </a:xfrm>
        </p:spPr>
        <p:txBody>
          <a:bodyPr>
            <a:normAutofit fontScale="90000"/>
          </a:bodyPr>
          <a:lstStyle/>
          <a:p>
            <a:pPr algn="ctr"/>
            <a:r>
              <a:rPr lang="en-US" b="1" dirty="0">
                <a:solidFill>
                  <a:srgbClr val="FFFF00"/>
                </a:solidFill>
                <a:latin typeface="+mn-lt"/>
              </a:rPr>
              <a:t>Solar System Ambassador PowerPoint Presentation Standard Branding Slide</a:t>
            </a:r>
          </a:p>
        </p:txBody>
      </p:sp>
      <p:sp>
        <p:nvSpPr>
          <p:cNvPr id="3" name="Content Placeholder 2">
            <a:extLst>
              <a:ext uri="{FF2B5EF4-FFF2-40B4-BE49-F238E27FC236}">
                <a16:creationId xmlns:a16="http://schemas.microsoft.com/office/drawing/2014/main" id="{26F1F7BB-53FA-E343-3744-A0F1B419B8E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2864686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673</TotalTime>
  <Words>2779</Words>
  <Application>Microsoft Office PowerPoint</Application>
  <PresentationFormat>On-screen Show (4:3)</PresentationFormat>
  <Paragraphs>253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Solar System Ambassador PowerPoint Presentation Standard Branding Slide</vt:lpstr>
      <vt:lpstr>2006: A Return to the Moon, But With an Eye on Mars</vt:lpstr>
      <vt:lpstr>…With an Eye on Mars</vt:lpstr>
      <vt:lpstr>New Horizons Spacecraft Launched January 19, 2006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Solar System Ambassador PowerPoint Presentation Standard Branding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P Cooke</dc:creator>
  <cp:lastModifiedBy>Dr. P Cooke</cp:lastModifiedBy>
  <cp:revision>8</cp:revision>
  <dcterms:created xsi:type="dcterms:W3CDTF">2026-01-07T01:30:15Z</dcterms:created>
  <dcterms:modified xsi:type="dcterms:W3CDTF">2026-01-15T04:24:55Z</dcterms:modified>
</cp:coreProperties>
</file>